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77"/>
  </p:notesMasterIdLst>
  <p:handoutMasterIdLst>
    <p:handoutMasterId r:id="rId78"/>
  </p:handoutMasterIdLst>
  <p:sldIdLst>
    <p:sldId id="569" r:id="rId2"/>
    <p:sldId id="517" r:id="rId3"/>
    <p:sldId id="609" r:id="rId4"/>
    <p:sldId id="570" r:id="rId5"/>
    <p:sldId id="610" r:id="rId6"/>
    <p:sldId id="611" r:id="rId7"/>
    <p:sldId id="612" r:id="rId8"/>
    <p:sldId id="613" r:id="rId9"/>
    <p:sldId id="572" r:id="rId10"/>
    <p:sldId id="548" r:id="rId11"/>
    <p:sldId id="571" r:id="rId12"/>
    <p:sldId id="573" r:id="rId13"/>
    <p:sldId id="648" r:id="rId14"/>
    <p:sldId id="614" r:id="rId15"/>
    <p:sldId id="615" r:id="rId16"/>
    <p:sldId id="575" r:id="rId17"/>
    <p:sldId id="587" r:id="rId18"/>
    <p:sldId id="588" r:id="rId19"/>
    <p:sldId id="637" r:id="rId20"/>
    <p:sldId id="589" r:id="rId21"/>
    <p:sldId id="590" r:id="rId22"/>
    <p:sldId id="591" r:id="rId23"/>
    <p:sldId id="617" r:id="rId24"/>
    <p:sldId id="593" r:id="rId25"/>
    <p:sldId id="621" r:id="rId26"/>
    <p:sldId id="622" r:id="rId27"/>
    <p:sldId id="623" r:id="rId28"/>
    <p:sldId id="624" r:id="rId29"/>
    <p:sldId id="625" r:id="rId30"/>
    <p:sldId id="597" r:id="rId31"/>
    <p:sldId id="627" r:id="rId32"/>
    <p:sldId id="598" r:id="rId33"/>
    <p:sldId id="594" r:id="rId34"/>
    <p:sldId id="599" r:id="rId35"/>
    <p:sldId id="600" r:id="rId36"/>
    <p:sldId id="629" r:id="rId37"/>
    <p:sldId id="630" r:id="rId38"/>
    <p:sldId id="601" r:id="rId39"/>
    <p:sldId id="603" r:id="rId40"/>
    <p:sldId id="657" r:id="rId41"/>
    <p:sldId id="604" r:id="rId42"/>
    <p:sldId id="605" r:id="rId43"/>
    <p:sldId id="649" r:id="rId44"/>
    <p:sldId id="606" r:id="rId45"/>
    <p:sldId id="631" r:id="rId46"/>
    <p:sldId id="608" r:id="rId47"/>
    <p:sldId id="632" r:id="rId48"/>
    <p:sldId id="633" r:id="rId49"/>
    <p:sldId id="634" r:id="rId50"/>
    <p:sldId id="635" r:id="rId51"/>
    <p:sldId id="650" r:id="rId52"/>
    <p:sldId id="651" r:id="rId53"/>
    <p:sldId id="652" r:id="rId54"/>
    <p:sldId id="653" r:id="rId55"/>
    <p:sldId id="654" r:id="rId56"/>
    <p:sldId id="655" r:id="rId57"/>
    <p:sldId id="656" r:id="rId58"/>
    <p:sldId id="640" r:id="rId59"/>
    <p:sldId id="643" r:id="rId60"/>
    <p:sldId id="644" r:id="rId61"/>
    <p:sldId id="645" r:id="rId62"/>
    <p:sldId id="642" r:id="rId63"/>
    <p:sldId id="576" r:id="rId64"/>
    <p:sldId id="647" r:id="rId65"/>
    <p:sldId id="638" r:id="rId66"/>
    <p:sldId id="639" r:id="rId67"/>
    <p:sldId id="577" r:id="rId68"/>
    <p:sldId id="578" r:id="rId69"/>
    <p:sldId id="579" r:id="rId70"/>
    <p:sldId id="580" r:id="rId71"/>
    <p:sldId id="581" r:id="rId72"/>
    <p:sldId id="583" r:id="rId73"/>
    <p:sldId id="585" r:id="rId74"/>
    <p:sldId id="586" r:id="rId75"/>
    <p:sldId id="646" r:id="rId76"/>
  </p:sldIdLst>
  <p:sldSz cx="9144000" cy="6858000" type="screen4x3"/>
  <p:notesSz cx="7315200" cy="9601200"/>
  <p:defaultTextStyle>
    <a:defPPr>
      <a:defRPr lang="en-US"/>
    </a:defPPr>
    <a:lvl1pPr algn="l" rtl="0" eaLnBrk="0" fontAlgn="base" hangingPunct="0">
      <a:lnSpc>
        <a:spcPct val="90000"/>
      </a:lnSpc>
      <a:spcBef>
        <a:spcPct val="0"/>
      </a:spcBef>
      <a:spcAft>
        <a:spcPts val="400"/>
      </a:spcAft>
      <a:buClr>
        <a:srgbClr val="0C7B9C"/>
      </a:buClr>
      <a:buSzPct val="100000"/>
      <a:buFont typeface="Times New Roman" charset="0"/>
      <a:defRPr sz="1400" kern="1200">
        <a:solidFill>
          <a:schemeClr val="tx1"/>
        </a:solidFill>
        <a:latin typeface="Arial" charset="0"/>
        <a:ea typeface="+mn-ea"/>
        <a:cs typeface="+mn-cs"/>
      </a:defRPr>
    </a:lvl1pPr>
    <a:lvl2pPr marL="457200" algn="l" rtl="0" eaLnBrk="0" fontAlgn="base" hangingPunct="0">
      <a:lnSpc>
        <a:spcPct val="90000"/>
      </a:lnSpc>
      <a:spcBef>
        <a:spcPct val="0"/>
      </a:spcBef>
      <a:spcAft>
        <a:spcPts val="400"/>
      </a:spcAft>
      <a:buClr>
        <a:srgbClr val="0C7B9C"/>
      </a:buClr>
      <a:buSzPct val="100000"/>
      <a:buFont typeface="Times New Roman" charset="0"/>
      <a:defRPr sz="1400" kern="1200">
        <a:solidFill>
          <a:schemeClr val="tx1"/>
        </a:solidFill>
        <a:latin typeface="Arial" charset="0"/>
        <a:ea typeface="+mn-ea"/>
        <a:cs typeface="+mn-cs"/>
      </a:defRPr>
    </a:lvl2pPr>
    <a:lvl3pPr marL="914400" algn="l" rtl="0" eaLnBrk="0" fontAlgn="base" hangingPunct="0">
      <a:lnSpc>
        <a:spcPct val="90000"/>
      </a:lnSpc>
      <a:spcBef>
        <a:spcPct val="0"/>
      </a:spcBef>
      <a:spcAft>
        <a:spcPts val="400"/>
      </a:spcAft>
      <a:buClr>
        <a:srgbClr val="0C7B9C"/>
      </a:buClr>
      <a:buSzPct val="100000"/>
      <a:buFont typeface="Times New Roman" charset="0"/>
      <a:defRPr sz="1400" kern="1200">
        <a:solidFill>
          <a:schemeClr val="tx1"/>
        </a:solidFill>
        <a:latin typeface="Arial" charset="0"/>
        <a:ea typeface="+mn-ea"/>
        <a:cs typeface="+mn-cs"/>
      </a:defRPr>
    </a:lvl3pPr>
    <a:lvl4pPr marL="1371600" algn="l" rtl="0" eaLnBrk="0" fontAlgn="base" hangingPunct="0">
      <a:lnSpc>
        <a:spcPct val="90000"/>
      </a:lnSpc>
      <a:spcBef>
        <a:spcPct val="0"/>
      </a:spcBef>
      <a:spcAft>
        <a:spcPts val="400"/>
      </a:spcAft>
      <a:buClr>
        <a:srgbClr val="0C7B9C"/>
      </a:buClr>
      <a:buSzPct val="100000"/>
      <a:buFont typeface="Times New Roman" charset="0"/>
      <a:defRPr sz="1400" kern="1200">
        <a:solidFill>
          <a:schemeClr val="tx1"/>
        </a:solidFill>
        <a:latin typeface="Arial" charset="0"/>
        <a:ea typeface="+mn-ea"/>
        <a:cs typeface="+mn-cs"/>
      </a:defRPr>
    </a:lvl4pPr>
    <a:lvl5pPr marL="1828800" algn="l" rtl="0" eaLnBrk="0" fontAlgn="base" hangingPunct="0">
      <a:lnSpc>
        <a:spcPct val="90000"/>
      </a:lnSpc>
      <a:spcBef>
        <a:spcPct val="0"/>
      </a:spcBef>
      <a:spcAft>
        <a:spcPts val="400"/>
      </a:spcAft>
      <a:buClr>
        <a:srgbClr val="0C7B9C"/>
      </a:buClr>
      <a:buSzPct val="100000"/>
      <a:buFont typeface="Times New Roman" charset="0"/>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showPr>
  <p:clrMru>
    <a:srgbClr val="2A8487"/>
    <a:srgbClr val="1C5A61"/>
    <a:srgbClr val="0C6D9C"/>
    <a:srgbClr val="FF0000"/>
    <a:srgbClr val="CC3300"/>
    <a:srgbClr val="F5F5F5"/>
    <a:srgbClr val="F4F4F4"/>
    <a:srgbClr val="F2F2F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inimized" preferSingleView="1">
    <p:restoredLeft sz="17874" autoAdjust="0"/>
    <p:restoredTop sz="81517" autoAdjust="0"/>
  </p:normalViewPr>
  <p:slideViewPr>
    <p:cSldViewPr>
      <p:cViewPr>
        <p:scale>
          <a:sx n="100" d="100"/>
          <a:sy n="100" d="100"/>
        </p:scale>
        <p:origin x="-1872" y="-72"/>
      </p:cViewPr>
      <p:guideLst>
        <p:guide orient="horz" pos="2160"/>
        <p:guide pos="2736"/>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4290"/>
    </p:cViewPr>
  </p:sorterViewPr>
  <p:notesViewPr>
    <p:cSldViewPr>
      <p:cViewPr varScale="1">
        <p:scale>
          <a:sx n="83" d="100"/>
          <a:sy n="83" d="100"/>
        </p:scale>
        <p:origin x="-840" y="-66"/>
      </p:cViewPr>
      <p:guideLst>
        <p:guide orient="horz" pos="3025"/>
        <p:guide pos="2305"/>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_rels/viewProps.xml.rels><?xml version="1.0" encoding="UTF-8" standalone="yes"?>
<Relationships xmlns="http://schemas.openxmlformats.org/package/2006/relationships"><Relationship Id="rId1"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3138" y="4560888"/>
            <a:ext cx="5367337" cy="4318000"/>
          </a:xfrm>
          <a:prstGeom prst="rect">
            <a:avLst/>
          </a:prstGeom>
          <a:noFill/>
          <a:ln w="12700">
            <a:noFill/>
            <a:miter lim="800000"/>
            <a:headEnd/>
            <a:tailEnd/>
          </a:ln>
          <a:effectLst/>
        </p:spPr>
        <p:txBody>
          <a:bodyPr vert="horz" wrap="square" lIns="100437" tIns="50221" rIns="100437" bIns="50221" numCol="1" anchor="t" anchorCtr="0" compatLnSpc="1">
            <a:prstTxWarp prst="textNoShape">
              <a:avLst/>
            </a:prstTxWarp>
          </a:bodyPr>
          <a:lstStyle/>
          <a:p>
            <a:pPr lvl="0"/>
            <a:r>
              <a:rPr lang="en-US" smtClean="0"/>
              <a:t>Click to edit Master notes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1" name="Rectangle 3"/>
          <p:cNvSpPr>
            <a:spLocks noGrp="1" noRot="1" noChangeAspect="1" noChangeArrowheads="1" noTextEdit="1"/>
          </p:cNvSpPr>
          <p:nvPr>
            <p:ph type="sldImg" idx="2"/>
          </p:nvPr>
        </p:nvSpPr>
        <p:spPr bwMode="auto">
          <a:xfrm>
            <a:off x="1268413" y="728663"/>
            <a:ext cx="4781550" cy="3584575"/>
          </a:xfrm>
          <a:prstGeom prst="rect">
            <a:avLst/>
          </a:prstGeom>
          <a:noFill/>
          <a:ln w="12700">
            <a:solidFill>
              <a:schemeClr val="tx1"/>
            </a:solidFill>
            <a:miter lim="800000"/>
            <a:headEnd/>
            <a:tailEnd/>
          </a:ln>
          <a:effectLst/>
        </p:spPr>
      </p:sp>
    </p:spTree>
  </p:cSld>
  <p:clrMap bg1="lt1" tx1="dk1" bg2="lt2" tx2="dk2" accent1="accent1" accent2="accent2" accent3="accent3" accent4="accent4" accent5="accent5" accent6="accent6" hlink="hlink" folHlink="folHlink"/>
  <p:notesStyle>
    <a:lvl1pPr algn="l" defTabSz="963613" rtl="0" eaLnBrk="0" fontAlgn="base" hangingPunct="0">
      <a:spcBef>
        <a:spcPct val="30000"/>
      </a:spcBef>
      <a:spcAft>
        <a:spcPct val="0"/>
      </a:spcAft>
      <a:defRPr sz="1200" kern="1200">
        <a:solidFill>
          <a:schemeClr val="tx1"/>
        </a:solidFill>
        <a:latin typeface="Arial" charset="0"/>
        <a:ea typeface="+mn-ea"/>
        <a:cs typeface="+mn-cs"/>
      </a:defRPr>
    </a:lvl1pPr>
    <a:lvl2pPr marL="469900" algn="l" defTabSz="963613" rtl="0" eaLnBrk="0" fontAlgn="base" hangingPunct="0">
      <a:spcBef>
        <a:spcPct val="30000"/>
      </a:spcBef>
      <a:spcAft>
        <a:spcPct val="0"/>
      </a:spcAft>
      <a:defRPr sz="1200" kern="1200">
        <a:solidFill>
          <a:schemeClr val="tx1"/>
        </a:solidFill>
        <a:latin typeface="Arial" charset="0"/>
        <a:ea typeface="+mn-ea"/>
        <a:cs typeface="+mn-cs"/>
      </a:defRPr>
    </a:lvl2pPr>
    <a:lvl3pPr marL="938213" algn="l" defTabSz="963613" rtl="0" eaLnBrk="0" fontAlgn="base" hangingPunct="0">
      <a:spcBef>
        <a:spcPct val="30000"/>
      </a:spcBef>
      <a:spcAft>
        <a:spcPct val="0"/>
      </a:spcAft>
      <a:defRPr sz="1200" kern="1200">
        <a:solidFill>
          <a:schemeClr val="tx1"/>
        </a:solidFill>
        <a:latin typeface="Arial" charset="0"/>
        <a:ea typeface="+mn-ea"/>
        <a:cs typeface="+mn-cs"/>
      </a:defRPr>
    </a:lvl3pPr>
    <a:lvl4pPr marL="1408113" algn="l" defTabSz="963613" rtl="0" eaLnBrk="0" fontAlgn="base" hangingPunct="0">
      <a:spcBef>
        <a:spcPct val="30000"/>
      </a:spcBef>
      <a:spcAft>
        <a:spcPct val="0"/>
      </a:spcAft>
      <a:defRPr sz="1200" kern="1200">
        <a:solidFill>
          <a:schemeClr val="tx1"/>
        </a:solidFill>
        <a:latin typeface="Arial" charset="0"/>
        <a:ea typeface="+mn-ea"/>
        <a:cs typeface="+mn-cs"/>
      </a:defRPr>
    </a:lvl4pPr>
    <a:lvl5pPr marL="1876425" algn="l" defTabSz="9636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3234" name="Rectangle 2"/>
          <p:cNvSpPr>
            <a:spLocks noGrp="1" noRot="1" noChangeAspect="1" noChangeArrowheads="1" noTextEdit="1"/>
          </p:cNvSpPr>
          <p:nvPr>
            <p:ph type="sldImg"/>
          </p:nvPr>
        </p:nvSpPr>
        <p:spPr>
          <a:xfrm>
            <a:off x="1262063" y="722313"/>
            <a:ext cx="4795837" cy="3597275"/>
          </a:xfrm>
          <a:ln/>
        </p:spPr>
      </p:sp>
      <p:sp>
        <p:nvSpPr>
          <p:cNvPr id="863235" name="Rectangle 3"/>
          <p:cNvSpPr>
            <a:spLocks noGrp="1" noChangeArrowheads="1"/>
          </p:cNvSpPr>
          <p:nvPr>
            <p:ph type="body" idx="1"/>
          </p:nvPr>
        </p:nvSpPr>
        <p:spPr>
          <a:xfrm>
            <a:off x="974725" y="4560888"/>
            <a:ext cx="5365750" cy="4318000"/>
          </a:xfrm>
        </p:spPr>
        <p:txBody>
          <a:bodyPr lIns="95007" tIns="47499" rIns="95007" bIns="47499"/>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3410"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3411"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7986" name="Rectangle 2"/>
          <p:cNvSpPr>
            <a:spLocks noGrp="1" noRot="1" noChangeAspect="1" noChangeArrowheads="1" noTextEdit="1"/>
          </p:cNvSpPr>
          <p:nvPr>
            <p:ph type="sldImg"/>
          </p:nvPr>
        </p:nvSpPr>
        <p:spPr>
          <a:xfrm>
            <a:off x="1270000" y="728663"/>
            <a:ext cx="4778375" cy="3584575"/>
          </a:xfrm>
          <a:ln/>
        </p:spPr>
      </p:sp>
      <p:sp>
        <p:nvSpPr>
          <p:cNvPr id="9379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0034" name="Rectangle 2"/>
          <p:cNvSpPr>
            <a:spLocks noGrp="1" noRot="1" noChangeAspect="1" noChangeArrowheads="1" noTextEdit="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4003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Rectangle 2"/>
          <p:cNvSpPr>
            <a:spLocks noGrp="1" noRot="1" noChangeAspect="1" noChangeArrowheads="1" noTextEdit="1"/>
          </p:cNvSpPr>
          <p:nvPr>
            <p:ph type="sldImg"/>
          </p:nvPr>
        </p:nvSpPr>
        <p:spPr>
          <a:xfrm>
            <a:off x="1270000" y="728663"/>
            <a:ext cx="4778375" cy="3584575"/>
          </a:xfrm>
          <a:ln/>
        </p:spPr>
      </p:sp>
      <p:sp>
        <p:nvSpPr>
          <p:cNvPr id="942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4130" name="Rectangle 2"/>
          <p:cNvSpPr>
            <a:spLocks noGrp="1" noRot="1" noChangeAspect="1" noChangeArrowheads="1" noTextEdit="1"/>
          </p:cNvSpPr>
          <p:nvPr>
            <p:ph type="sldImg"/>
          </p:nvPr>
        </p:nvSpPr>
        <p:spPr>
          <a:xfrm>
            <a:off x="1270000" y="728663"/>
            <a:ext cx="4778375" cy="3584575"/>
          </a:xfrm>
          <a:ln/>
        </p:spPr>
      </p:sp>
      <p:sp>
        <p:nvSpPr>
          <p:cNvPr id="944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6178" name="Rectangle 2"/>
          <p:cNvSpPr>
            <a:spLocks noGrp="1" noRot="1" noChangeAspect="1" noChangeArrowheads="1" noTextEdit="1"/>
          </p:cNvSpPr>
          <p:nvPr>
            <p:ph type="sldImg"/>
          </p:nvPr>
        </p:nvSpPr>
        <p:spPr>
          <a:xfrm>
            <a:off x="1270000" y="728663"/>
            <a:ext cx="4778375" cy="3584575"/>
          </a:xfrm>
          <a:ln/>
        </p:spPr>
      </p:sp>
      <p:sp>
        <p:nvSpPr>
          <p:cNvPr id="946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Rectangle 2"/>
          <p:cNvSpPr>
            <a:spLocks noGrp="1" noRot="1" noChangeAspect="1" noChangeArrowheads="1" noTextEdit="1"/>
          </p:cNvSpPr>
          <p:nvPr>
            <p:ph type="sldImg"/>
          </p:nvPr>
        </p:nvSpPr>
        <p:spPr>
          <a:xfrm>
            <a:off x="1270000" y="728663"/>
            <a:ext cx="4778375" cy="3584575"/>
          </a:xfrm>
          <a:ln/>
        </p:spPr>
      </p:sp>
      <p:sp>
        <p:nvSpPr>
          <p:cNvPr id="9502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466" name="Rectangle 2"/>
          <p:cNvSpPr>
            <a:spLocks noGrp="1" noRot="1" noChangeAspect="1" noChangeArrowheads="1" noTextEdit="1"/>
          </p:cNvSpPr>
          <p:nvPr>
            <p:ph type="sldImg"/>
          </p:nvPr>
        </p:nvSpPr>
        <p:spPr>
          <a:xfrm>
            <a:off x="1270000" y="728663"/>
            <a:ext cx="4778375" cy="3584575"/>
          </a:xfrm>
          <a:ln/>
        </p:spPr>
      </p:sp>
      <p:sp>
        <p:nvSpPr>
          <p:cNvPr id="958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4" name="Rectangle 2"/>
          <p:cNvSpPr>
            <a:spLocks noGrp="1" noRot="1" noChangeAspect="1" noChangeArrowheads="1" noTextEdit="1"/>
          </p:cNvSpPr>
          <p:nvPr>
            <p:ph type="sldImg"/>
          </p:nvPr>
        </p:nvSpPr>
        <p:spPr>
          <a:xfrm>
            <a:off x="1270000" y="728663"/>
            <a:ext cx="4778375" cy="3584575"/>
          </a:xfrm>
          <a:ln/>
        </p:spPr>
      </p:sp>
      <p:sp>
        <p:nvSpPr>
          <p:cNvPr id="960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Rectangle 2"/>
          <p:cNvSpPr>
            <a:spLocks noGrp="1" noRot="1" noChangeAspect="1" noChangeArrowheads="1" noTextEdit="1"/>
          </p:cNvSpPr>
          <p:nvPr>
            <p:ph type="sldImg"/>
          </p:nvPr>
        </p:nvSpPr>
        <p:spPr>
          <a:xfrm>
            <a:off x="1270000" y="728663"/>
            <a:ext cx="4778375" cy="3584575"/>
          </a:xfrm>
          <a:ln/>
        </p:spPr>
      </p:sp>
      <p:sp>
        <p:nvSpPr>
          <p:cNvPr id="9523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2" name="Rectangle 2"/>
          <p:cNvSpPr>
            <a:spLocks noGrp="1" noRot="1" noChangeAspect="1" noChangeArrowheads="1" noTextEdit="1"/>
          </p:cNvSpPr>
          <p:nvPr>
            <p:ph type="sldImg"/>
          </p:nvPr>
        </p:nvSpPr>
        <p:spPr>
          <a:xfrm>
            <a:off x="1270000" y="728663"/>
            <a:ext cx="4778375" cy="3584575"/>
          </a:xfrm>
          <a:ln/>
        </p:spPr>
      </p:sp>
      <p:sp>
        <p:nvSpPr>
          <p:cNvPr id="962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Rectangle 2"/>
          <p:cNvSpPr>
            <a:spLocks noGrp="1" noRot="1" noChangeAspect="1" noChangeArrowheads="1" noTextEdit="1"/>
          </p:cNvSpPr>
          <p:nvPr>
            <p:ph type="sldImg"/>
          </p:nvPr>
        </p:nvSpPr>
        <p:spPr>
          <a:xfrm>
            <a:off x="1270000" y="728663"/>
            <a:ext cx="4778375" cy="3584575"/>
          </a:xfrm>
          <a:ln/>
        </p:spPr>
      </p:sp>
      <p:sp>
        <p:nvSpPr>
          <p:cNvPr id="96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Rot="1" noChangeAspect="1" noChangeArrowheads="1" noTextEdit="1"/>
          </p:cNvSpPr>
          <p:nvPr>
            <p:ph type="sldImg"/>
          </p:nvPr>
        </p:nvSpPr>
        <p:spPr>
          <a:xfrm>
            <a:off x="1270000" y="728663"/>
            <a:ext cx="4778375" cy="3584575"/>
          </a:xfrm>
          <a:ln/>
        </p:spPr>
      </p:sp>
      <p:sp>
        <p:nvSpPr>
          <p:cNvPr id="96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4" name="Rectangle 1026"/>
          <p:cNvSpPr>
            <a:spLocks noGrp="1" noRot="1" noChangeAspect="1" noChangeArrowheads="1" noTextEdit="1"/>
          </p:cNvSpPr>
          <p:nvPr>
            <p:ph type="sldImg"/>
          </p:nvPr>
        </p:nvSpPr>
        <p:spPr>
          <a:xfrm>
            <a:off x="1270000" y="728663"/>
            <a:ext cx="4778375" cy="3584575"/>
          </a:xfrm>
          <a:ln/>
        </p:spPr>
      </p:sp>
      <p:sp>
        <p:nvSpPr>
          <p:cNvPr id="970755" name="Rectangle 1027"/>
          <p:cNvSpPr>
            <a:spLocks noGrp="1" noChangeArrowheads="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2" name="Rectangle 2"/>
          <p:cNvSpPr>
            <a:spLocks noGrp="1" noRot="1" noChangeAspect="1" noChangeArrowheads="1" noTextEdit="1"/>
          </p:cNvSpPr>
          <p:nvPr>
            <p:ph type="sldImg"/>
          </p:nvPr>
        </p:nvSpPr>
        <p:spPr>
          <a:xfrm>
            <a:off x="1270000" y="728663"/>
            <a:ext cx="4778375" cy="3584575"/>
          </a:xfrm>
          <a:ln/>
        </p:spPr>
      </p:sp>
      <p:sp>
        <p:nvSpPr>
          <p:cNvPr id="972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Rot="1" noChangeAspect="1" noChangeArrowheads="1" noTextEdit="1"/>
          </p:cNvSpPr>
          <p:nvPr>
            <p:ph type="sldImg"/>
          </p:nvPr>
        </p:nvSpPr>
        <p:spPr>
          <a:xfrm>
            <a:off x="1270000" y="728663"/>
            <a:ext cx="4778375" cy="3584575"/>
          </a:xfrm>
          <a:ln/>
        </p:spPr>
      </p:sp>
      <p:sp>
        <p:nvSpPr>
          <p:cNvPr id="97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0" name="Rectangle 2"/>
          <p:cNvSpPr>
            <a:spLocks noGrp="1" noRot="1" noChangeAspect="1" noChangeArrowheads="1" noTextEdit="1"/>
          </p:cNvSpPr>
          <p:nvPr>
            <p:ph type="sldImg"/>
          </p:nvPr>
        </p:nvSpPr>
        <p:spPr>
          <a:xfrm>
            <a:off x="1270000" y="728663"/>
            <a:ext cx="4778375" cy="3584575"/>
          </a:xfrm>
          <a:ln/>
        </p:spPr>
      </p:sp>
      <p:sp>
        <p:nvSpPr>
          <p:cNvPr id="9748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898" name="Rectangle 2"/>
          <p:cNvSpPr>
            <a:spLocks noGrp="1" noRot="1" noChangeAspect="1" noChangeArrowheads="1" noTextEdit="1"/>
          </p:cNvSpPr>
          <p:nvPr>
            <p:ph type="sldImg"/>
          </p:nvPr>
        </p:nvSpPr>
        <p:spPr>
          <a:xfrm>
            <a:off x="1270000" y="728663"/>
            <a:ext cx="4778375" cy="3584575"/>
          </a:xfrm>
          <a:ln/>
        </p:spPr>
      </p:sp>
      <p:sp>
        <p:nvSpPr>
          <p:cNvPr id="97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0994" name="Rectangle 2"/>
          <p:cNvSpPr>
            <a:spLocks noGrp="1" noRot="1" noChangeAspect="1" noChangeArrowheads="1" noTextEdit="1"/>
          </p:cNvSpPr>
          <p:nvPr>
            <p:ph type="sldImg"/>
          </p:nvPr>
        </p:nvSpPr>
        <p:spPr>
          <a:xfrm>
            <a:off x="1270000" y="728663"/>
            <a:ext cx="4778375" cy="3584575"/>
          </a:xfrm>
          <a:ln/>
        </p:spPr>
      </p:sp>
      <p:sp>
        <p:nvSpPr>
          <p:cNvPr id="980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5280" y="9121140"/>
            <a:ext cx="3169920" cy="480060"/>
          </a:xfrm>
          <a:prstGeom prst="rect">
            <a:avLst/>
          </a:prstGeom>
          <a:ln/>
        </p:spPr>
        <p:txBody>
          <a:bodyPr lIns="96661" tIns="48331" rIns="96661" bIns="48331"/>
          <a:lstStyle/>
          <a:p>
            <a:fld id="{9A9F8823-8121-46D8-8E1D-796B4F5F5419}" type="slidenum">
              <a:rPr lang="en-US"/>
              <a:pPr/>
              <a:t>47</a:t>
            </a:fld>
            <a:endParaRPr lang="en-US"/>
          </a:p>
        </p:txBody>
      </p:sp>
      <p:sp>
        <p:nvSpPr>
          <p:cNvPr id="1545218" name="Rectangle 2"/>
          <p:cNvSpPr>
            <a:spLocks noGrp="1" noRot="1" noChangeAspect="1" noChangeArrowheads="1" noTextEdit="1"/>
          </p:cNvSpPr>
          <p:nvPr>
            <p:ph type="sldImg"/>
          </p:nvPr>
        </p:nvSpPr>
        <p:spPr>
          <a:ln/>
        </p:spPr>
      </p:sp>
      <p:sp>
        <p:nvSpPr>
          <p:cNvPr id="1545219" name="Rectangle 3"/>
          <p:cNvSpPr>
            <a:spLocks noGrp="1" noChangeArrowheads="1"/>
          </p:cNvSpPr>
          <p:nvPr>
            <p:ph type="body" idx="1"/>
          </p:nvPr>
        </p:nvSpPr>
        <p:spPr/>
        <p:txBody>
          <a:bodyPr/>
          <a:lstStyle/>
          <a:p>
            <a:r>
              <a:rPr lang="en-US"/>
              <a:t>Color, height, and density used to visualize open-ocean plankton density, ocean current strength, and sea surface temperature, respectively; low to high plankton densities represented with blue, green, brown, red, and purple, stronger currents represented with taller pexels, and warmer temperatures represented with denser pexels</a:t>
            </a:r>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650243"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45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545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506"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7507"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9554"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1955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02"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1603"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3650"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3651"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569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2569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794" name="Rectangle 2"/>
          <p:cNvSpPr>
            <a:spLocks noGrp="1" noRot="1" noChangeAspect="1" noChangeArrowheads="1" noTextEdit="1"/>
          </p:cNvSpPr>
          <p:nvPr>
            <p:ph type="sldImg"/>
          </p:nvPr>
        </p:nvSpPr>
        <p:spPr>
          <a:xfrm>
            <a:off x="1270000" y="728663"/>
            <a:ext cx="4778375" cy="3584575"/>
          </a:xfrm>
          <a:ln/>
        </p:spPr>
      </p:sp>
      <p:sp>
        <p:nvSpPr>
          <p:cNvPr id="9297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3890" name="Rectangle 2"/>
          <p:cNvSpPr>
            <a:spLocks noGrp="1" noRot="1" noChangeAspect="1" noChangeArrowheads="1" noTextEdit="1"/>
          </p:cNvSpPr>
          <p:nvPr>
            <p:ph type="sldImg"/>
          </p:nvPr>
        </p:nvSpPr>
        <p:spPr>
          <a:xfrm>
            <a:off x="1270000" y="728663"/>
            <a:ext cx="4778375" cy="3584575"/>
          </a:xfrm>
          <a:ln/>
        </p:spPr>
      </p:sp>
      <p:sp>
        <p:nvSpPr>
          <p:cNvPr id="933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5938" name="Rectangle 2"/>
          <p:cNvSpPr>
            <a:spLocks noGrp="1" noRot="1" noChangeAspect="1" noChangeArrowheads="1" noTextEdit="1"/>
          </p:cNvSpPr>
          <p:nvPr>
            <p:ph type="sldImg"/>
          </p:nvPr>
        </p:nvSpPr>
        <p:spPr>
          <a:xfrm>
            <a:off x="1270000" y="728663"/>
            <a:ext cx="4778375" cy="3584575"/>
          </a:xfrm>
          <a:ln/>
        </p:spPr>
      </p:sp>
      <p:sp>
        <p:nvSpPr>
          <p:cNvPr id="9359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3170"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903171"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7266" name="Rectangle 2"/>
          <p:cNvSpPr>
            <a:spLocks noGrp="1" noRot="1" noChangeAspect="1" noChangeArrowheads="1"/>
          </p:cNvSpPr>
          <p:nvPr>
            <p:ph type="sldImg"/>
          </p:nvPr>
        </p:nvSpPr>
        <p:spPr bwMode="auto">
          <a:xfrm>
            <a:off x="1260475" y="720725"/>
            <a:ext cx="4799013" cy="3598863"/>
          </a:xfrm>
          <a:prstGeom prst="rect">
            <a:avLst/>
          </a:prstGeom>
          <a:solidFill>
            <a:srgbClr val="FFFFFF"/>
          </a:solidFill>
          <a:ln>
            <a:solidFill>
              <a:srgbClr val="000000"/>
            </a:solidFill>
            <a:miter lim="800000"/>
            <a:headEnd/>
            <a:tailEnd/>
          </a:ln>
        </p:spPr>
      </p:sp>
      <p:sp>
        <p:nvSpPr>
          <p:cNvPr id="907267" name="Rectangle 3"/>
          <p:cNvSpPr>
            <a:spLocks noGrp="1" noChangeArrowheads="1"/>
          </p:cNvSpPr>
          <p:nvPr>
            <p:ph type="body" idx="1"/>
          </p:nvPr>
        </p:nvSpPr>
        <p:spPr bwMode="auto">
          <a:xfrm>
            <a:off x="974725" y="4559300"/>
            <a:ext cx="5365750" cy="4321175"/>
          </a:xfrm>
          <a:prstGeom prst="rect">
            <a:avLst/>
          </a:prstGeom>
          <a:solidFill>
            <a:srgbClr val="FFFFFF"/>
          </a:solidFill>
          <a:ln>
            <a:solidFill>
              <a:srgbClr val="000000"/>
            </a:solidFill>
            <a:miter lim="800000"/>
            <a:headEnd/>
            <a:tailEnd/>
          </a:ln>
        </p:spPr>
        <p:txBody>
          <a:bodyPr lIns="95034" tIns="47516" rIns="95034" bIns="47516"/>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22" name="Rectangle 2"/>
          <p:cNvSpPr>
            <a:spLocks noGrp="1" noRot="1" noChangeAspect="1" noChangeArrowheads="1" noTextEdit="1"/>
          </p:cNvSpPr>
          <p:nvPr>
            <p:ph type="sldImg"/>
          </p:nvPr>
        </p:nvSpPr>
        <p:spPr>
          <a:xfrm>
            <a:off x="1270000" y="728663"/>
            <a:ext cx="4778375" cy="3584575"/>
          </a:xfrm>
          <a:ln/>
        </p:spPr>
      </p:sp>
      <p:sp>
        <p:nvSpPr>
          <p:cNvPr id="9011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218"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05219"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314" name="Rectangle 2"/>
          <p:cNvSpPr>
            <a:spLocks noGrp="1" noRot="1" noChangeAspect="1" noChangeArrowheads="1"/>
          </p:cNvSpPr>
          <p:nvPr>
            <p:ph type="sldImg"/>
          </p:nvPr>
        </p:nvSpPr>
        <p:spPr bwMode="auto">
          <a:xfrm>
            <a:off x="1270000" y="728663"/>
            <a:ext cx="4778375" cy="3584575"/>
          </a:xfrm>
          <a:prstGeom prst="rect">
            <a:avLst/>
          </a:prstGeom>
          <a:solidFill>
            <a:srgbClr val="FFFFFF"/>
          </a:solidFill>
          <a:ln>
            <a:solidFill>
              <a:srgbClr val="000000"/>
            </a:solidFill>
            <a:miter lim="800000"/>
            <a:headEnd/>
            <a:tailEnd/>
          </a:ln>
        </p:spPr>
      </p:sp>
      <p:sp>
        <p:nvSpPr>
          <p:cNvPr id="909315" name="Rectangle 3"/>
          <p:cNvSpPr>
            <a:spLocks noGrp="1" noChangeArrowheads="1"/>
          </p:cNvSpPr>
          <p:nvPr>
            <p:ph type="body" idx="1"/>
          </p:nvPr>
        </p:nvSpPr>
        <p:spPr bwMode="auto">
          <a:xfrm>
            <a:off x="973138" y="4560888"/>
            <a:ext cx="5367337" cy="4318000"/>
          </a:xfrm>
          <a:prstGeom prst="rect">
            <a:avLst/>
          </a:prstGeom>
          <a:solidFill>
            <a:srgbClr val="FFFFFF"/>
          </a:solidFill>
          <a:ln>
            <a:solidFill>
              <a:srgbClr val="000000"/>
            </a:solidFill>
            <a:miter lim="800000"/>
            <a:headEnd/>
            <a:tailEnd/>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5280" y="9121140"/>
            <a:ext cx="3169920" cy="480060"/>
          </a:xfrm>
          <a:prstGeom prst="rect">
            <a:avLst/>
          </a:prstGeom>
          <a:ln/>
        </p:spPr>
        <p:txBody>
          <a:bodyPr lIns="96661" tIns="48331" rIns="96661" bIns="48331"/>
          <a:lstStyle/>
          <a:p>
            <a:fld id="{2FF12847-4ECB-4C0D-8FE5-4F4AB32F8073}" type="slidenum">
              <a:rPr lang="en-US"/>
              <a:pPr/>
              <a:t>14</a:t>
            </a:fld>
            <a:endParaRPr lang="en-US"/>
          </a:p>
        </p:txBody>
      </p:sp>
      <p:sp>
        <p:nvSpPr>
          <p:cNvPr id="1389570" name="Rectangle 2"/>
          <p:cNvSpPr>
            <a:spLocks noGrp="1" noRot="1" noChangeAspect="1" noChangeArrowheads="1"/>
          </p:cNvSpPr>
          <p:nvPr>
            <p:ph type="sldImg"/>
          </p:nvPr>
        </p:nvSpPr>
        <p:spPr bwMode="auto">
          <a:xfrm>
            <a:off x="1220788" y="700088"/>
            <a:ext cx="4879975" cy="3659187"/>
          </a:xfrm>
          <a:prstGeom prst="rect">
            <a:avLst/>
          </a:prstGeom>
          <a:solidFill>
            <a:srgbClr val="FFFFFF"/>
          </a:solidFill>
          <a:ln>
            <a:solidFill>
              <a:srgbClr val="000000"/>
            </a:solidFill>
            <a:miter lim="800000"/>
            <a:headEnd/>
            <a:tailEnd/>
          </a:ln>
        </p:spPr>
      </p:sp>
      <p:sp>
        <p:nvSpPr>
          <p:cNvPr id="1389571" name="Rectangle 3"/>
          <p:cNvSpPr>
            <a:spLocks noGrp="1" noChangeArrowheads="1"/>
          </p:cNvSpPr>
          <p:nvPr>
            <p:ph type="body" idx="1"/>
          </p:nvPr>
        </p:nvSpPr>
        <p:spPr bwMode="auto">
          <a:xfrm>
            <a:off x="965200" y="4592242"/>
            <a:ext cx="5384800" cy="4282201"/>
          </a:xfrm>
          <a:prstGeom prst="rect">
            <a:avLst/>
          </a:prstGeom>
          <a:solidFill>
            <a:srgbClr val="FFFFFF"/>
          </a:solidFill>
          <a:ln>
            <a:solidFill>
              <a:srgbClr val="000000"/>
            </a:solidFill>
            <a:miter lim="800000"/>
            <a:headEnd/>
            <a:tailEnd/>
          </a:ln>
        </p:spPr>
        <p:txBody>
          <a:bodyPr lIns="94672" tIns="47335" rIns="94672" bIns="47335"/>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43688" y="152400"/>
            <a:ext cx="2085975" cy="6172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152400"/>
            <a:ext cx="6110288" cy="6172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80400" cy="5334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1116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0" y="457200"/>
            <a:ext cx="7772400"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228600" y="19050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FD8AF2C5-BE54-4E9F-A196-D4E36CA84D4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1116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143000"/>
            <a:ext cx="4083050" cy="5181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280400" cy="533400"/>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11163" y="1143000"/>
            <a:ext cx="8318500" cy="51816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grpSp>
        <p:nvGrpSpPr>
          <p:cNvPr id="1040" name="Group 16"/>
          <p:cNvGrpSpPr>
            <a:grpSpLocks/>
          </p:cNvGrpSpPr>
          <p:nvPr userDrawn="1"/>
        </p:nvGrpSpPr>
        <p:grpSpPr bwMode="auto">
          <a:xfrm>
            <a:off x="304800" y="838200"/>
            <a:ext cx="8534400" cy="152400"/>
            <a:chOff x="264" y="788"/>
            <a:chExt cx="5232" cy="124"/>
          </a:xfrm>
        </p:grpSpPr>
        <p:sp>
          <p:nvSpPr>
            <p:cNvPr id="1041" name="Rectangle 17"/>
            <p:cNvSpPr>
              <a:spLocks noChangeArrowheads="1"/>
            </p:cNvSpPr>
            <p:nvPr/>
          </p:nvSpPr>
          <p:spPr bwMode="auto">
            <a:xfrm>
              <a:off x="264" y="788"/>
              <a:ext cx="5232" cy="61"/>
            </a:xfrm>
            <a:prstGeom prst="rect">
              <a:avLst/>
            </a:prstGeom>
            <a:gradFill rotWithShape="0">
              <a:gsLst>
                <a:gs pos="0">
                  <a:srgbClr val="12C2E9">
                    <a:gamma/>
                    <a:shade val="80000"/>
                    <a:invGamma/>
                  </a:srgbClr>
                </a:gs>
                <a:gs pos="50000">
                  <a:srgbClr val="12C2E9"/>
                </a:gs>
                <a:gs pos="100000">
                  <a:srgbClr val="12C2E9">
                    <a:gamma/>
                    <a:shade val="80000"/>
                    <a:invGamma/>
                  </a:srgbClr>
                </a:gs>
              </a:gsLst>
              <a:lin ang="5400000" scaled="1"/>
            </a:gradFill>
            <a:ln w="12700">
              <a:noFill/>
              <a:miter lim="800000"/>
              <a:headEnd/>
              <a:tailEnd/>
            </a:ln>
            <a:effectLst/>
          </p:spPr>
          <p:txBody>
            <a:bodyPr wrap="none" anchor="ctr"/>
            <a:lstStyle/>
            <a:p>
              <a:endParaRPr lang="en-US"/>
            </a:p>
          </p:txBody>
        </p:sp>
        <p:sp>
          <p:nvSpPr>
            <p:cNvPr id="1042" name="Rectangle 18"/>
            <p:cNvSpPr>
              <a:spLocks noChangeArrowheads="1"/>
            </p:cNvSpPr>
            <p:nvPr/>
          </p:nvSpPr>
          <p:spPr bwMode="auto">
            <a:xfrm>
              <a:off x="264" y="881"/>
              <a:ext cx="5232" cy="31"/>
            </a:xfrm>
            <a:prstGeom prst="rect">
              <a:avLst/>
            </a:prstGeom>
            <a:gradFill rotWithShape="0">
              <a:gsLst>
                <a:gs pos="0">
                  <a:srgbClr val="FF00FF">
                    <a:gamma/>
                    <a:shade val="69804"/>
                    <a:invGamma/>
                  </a:srgbClr>
                </a:gs>
                <a:gs pos="50000">
                  <a:srgbClr val="FF00FF"/>
                </a:gs>
                <a:gs pos="100000">
                  <a:srgbClr val="FF00FF">
                    <a:gamma/>
                    <a:shade val="69804"/>
                    <a:invGamma/>
                  </a:srgbClr>
                </a:gs>
              </a:gsLst>
              <a:lin ang="0" scaled="1"/>
            </a:gradFill>
            <a:ln w="12700">
              <a:noFill/>
              <a:miter lim="800000"/>
              <a:headEnd/>
              <a:tailEnd/>
            </a:ln>
            <a:effectLst/>
          </p:spPr>
          <p:txBody>
            <a:bodyPr wrap="none" anchor="ctr"/>
            <a:lstStyle/>
            <a:p>
              <a:endParaRPr lang="en-US"/>
            </a:p>
          </p:txBody>
        </p:sp>
      </p:grpSp>
      <p:grpSp>
        <p:nvGrpSpPr>
          <p:cNvPr id="1043" name="Group 19"/>
          <p:cNvGrpSpPr>
            <a:grpSpLocks/>
          </p:cNvGrpSpPr>
          <p:nvPr userDrawn="1"/>
        </p:nvGrpSpPr>
        <p:grpSpPr bwMode="auto">
          <a:xfrm>
            <a:off x="381000" y="6400800"/>
            <a:ext cx="8382000" cy="304800"/>
            <a:chOff x="288" y="3408"/>
            <a:chExt cx="5280" cy="192"/>
          </a:xfrm>
        </p:grpSpPr>
        <p:sp>
          <p:nvSpPr>
            <p:cNvPr id="1044" name="Rectangle 20"/>
            <p:cNvSpPr>
              <a:spLocks noChangeArrowheads="1"/>
            </p:cNvSpPr>
            <p:nvPr/>
          </p:nvSpPr>
          <p:spPr bwMode="auto">
            <a:xfrm>
              <a:off x="288" y="3408"/>
              <a:ext cx="5280" cy="192"/>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1045" name="Rectangle 21"/>
            <p:cNvSpPr>
              <a:spLocks noChangeArrowheads="1"/>
            </p:cNvSpPr>
            <p:nvPr/>
          </p:nvSpPr>
          <p:spPr bwMode="auto">
            <a:xfrm>
              <a:off x="288" y="3408"/>
              <a:ext cx="5269" cy="160"/>
            </a:xfrm>
            <a:prstGeom prst="rect">
              <a:avLst/>
            </a:prstGeom>
            <a:noFill/>
            <a:ln w="12700">
              <a:noFill/>
              <a:miter lim="800000"/>
              <a:headEnd/>
              <a:tailEnd/>
            </a:ln>
            <a:effectLst/>
          </p:spPr>
          <p:txBody>
            <a:bodyPr lIns="0" tIns="0" rIns="0" bIns="0" anchor="b">
              <a:spAutoFit/>
            </a:bodyPr>
            <a:lstStyle/>
            <a:p>
              <a:pPr>
                <a:lnSpc>
                  <a:spcPts val="2000"/>
                </a:lnSpc>
                <a:spcAft>
                  <a:spcPct val="0"/>
                </a:spcAft>
                <a:buClrTx/>
                <a:buSzTx/>
                <a:buFontTx/>
                <a:buNone/>
              </a:pPr>
              <a:r>
                <a:rPr lang="en-US" sz="1200"/>
                <a:t>© Tan,Steinbach, Kumar 	    	Introduction to Data Mining        		      8/05/2005               </a:t>
              </a:r>
              <a:fld id="{173F0D7E-323E-4831-9F46-7AE8F4E9D8D2}" type="slidenum">
                <a:rPr lang="en-US" sz="1200"/>
                <a:pPr>
                  <a:lnSpc>
                    <a:spcPts val="2000"/>
                  </a:lnSpc>
                  <a:spcAft>
                    <a:spcPct val="0"/>
                  </a:spcAft>
                  <a:buClrTx/>
                  <a:buSzTx/>
                  <a:buFontTx/>
                  <a:buNone/>
                </a:pPr>
                <a:t>‹#›</a:t>
              </a:fld>
              <a:r>
                <a:rPr lang="en-US" sz="1200"/>
                <a:t> </a:t>
              </a: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rtl="0" eaLnBrk="0" fontAlgn="base" hangingPunct="0">
        <a:lnSpc>
          <a:spcPts val="3600"/>
        </a:lnSpc>
        <a:spcBef>
          <a:spcPct val="0"/>
        </a:spcBef>
        <a:spcAft>
          <a:spcPct val="0"/>
        </a:spcAft>
        <a:defRPr sz="3200" b="1">
          <a:solidFill>
            <a:schemeClr val="tx1"/>
          </a:solidFill>
          <a:latin typeface="+mj-lt"/>
          <a:ea typeface="+mj-ea"/>
          <a:cs typeface="+mj-cs"/>
        </a:defRPr>
      </a:lvl1pPr>
      <a:lvl2pPr algn="l" rtl="0" eaLnBrk="0" fontAlgn="base" hangingPunct="0">
        <a:lnSpc>
          <a:spcPts val="3600"/>
        </a:lnSpc>
        <a:spcBef>
          <a:spcPct val="0"/>
        </a:spcBef>
        <a:spcAft>
          <a:spcPct val="0"/>
        </a:spcAft>
        <a:defRPr sz="3200" b="1">
          <a:solidFill>
            <a:schemeClr val="tx1"/>
          </a:solidFill>
          <a:latin typeface="Tahoma" charset="0"/>
        </a:defRPr>
      </a:lvl2pPr>
      <a:lvl3pPr algn="l" rtl="0" eaLnBrk="0" fontAlgn="base" hangingPunct="0">
        <a:lnSpc>
          <a:spcPts val="3600"/>
        </a:lnSpc>
        <a:spcBef>
          <a:spcPct val="0"/>
        </a:spcBef>
        <a:spcAft>
          <a:spcPct val="0"/>
        </a:spcAft>
        <a:defRPr sz="3200" b="1">
          <a:solidFill>
            <a:schemeClr val="tx1"/>
          </a:solidFill>
          <a:latin typeface="Tahoma" charset="0"/>
        </a:defRPr>
      </a:lvl3pPr>
      <a:lvl4pPr algn="l" rtl="0" eaLnBrk="0" fontAlgn="base" hangingPunct="0">
        <a:lnSpc>
          <a:spcPts val="3600"/>
        </a:lnSpc>
        <a:spcBef>
          <a:spcPct val="0"/>
        </a:spcBef>
        <a:spcAft>
          <a:spcPct val="0"/>
        </a:spcAft>
        <a:defRPr sz="3200" b="1">
          <a:solidFill>
            <a:schemeClr val="tx1"/>
          </a:solidFill>
          <a:latin typeface="Tahoma" charset="0"/>
        </a:defRPr>
      </a:lvl4pPr>
      <a:lvl5pPr algn="l" rtl="0" eaLnBrk="0" fontAlgn="base" hangingPunct="0">
        <a:lnSpc>
          <a:spcPts val="3600"/>
        </a:lnSpc>
        <a:spcBef>
          <a:spcPct val="0"/>
        </a:spcBef>
        <a:spcAft>
          <a:spcPct val="0"/>
        </a:spcAft>
        <a:defRPr sz="3200" b="1">
          <a:solidFill>
            <a:schemeClr val="tx1"/>
          </a:solidFill>
          <a:latin typeface="Tahoma" charset="0"/>
        </a:defRPr>
      </a:lvl5pPr>
      <a:lvl6pPr marL="457200" algn="l" rtl="0" eaLnBrk="0" fontAlgn="base" hangingPunct="0">
        <a:lnSpc>
          <a:spcPts val="3600"/>
        </a:lnSpc>
        <a:spcBef>
          <a:spcPct val="0"/>
        </a:spcBef>
        <a:spcAft>
          <a:spcPct val="0"/>
        </a:spcAft>
        <a:defRPr sz="3200" b="1">
          <a:solidFill>
            <a:schemeClr val="tx1"/>
          </a:solidFill>
          <a:latin typeface="Tahoma" charset="0"/>
        </a:defRPr>
      </a:lvl6pPr>
      <a:lvl7pPr marL="914400" algn="l" rtl="0" eaLnBrk="0" fontAlgn="base" hangingPunct="0">
        <a:lnSpc>
          <a:spcPts val="3600"/>
        </a:lnSpc>
        <a:spcBef>
          <a:spcPct val="0"/>
        </a:spcBef>
        <a:spcAft>
          <a:spcPct val="0"/>
        </a:spcAft>
        <a:defRPr sz="3200" b="1">
          <a:solidFill>
            <a:schemeClr val="tx1"/>
          </a:solidFill>
          <a:latin typeface="Tahoma" charset="0"/>
        </a:defRPr>
      </a:lvl7pPr>
      <a:lvl8pPr marL="1371600" algn="l" rtl="0" eaLnBrk="0" fontAlgn="base" hangingPunct="0">
        <a:lnSpc>
          <a:spcPts val="3600"/>
        </a:lnSpc>
        <a:spcBef>
          <a:spcPct val="0"/>
        </a:spcBef>
        <a:spcAft>
          <a:spcPct val="0"/>
        </a:spcAft>
        <a:defRPr sz="3200" b="1">
          <a:solidFill>
            <a:schemeClr val="tx1"/>
          </a:solidFill>
          <a:latin typeface="Tahoma" charset="0"/>
        </a:defRPr>
      </a:lvl8pPr>
      <a:lvl9pPr marL="1828800" algn="l" rtl="0" eaLnBrk="0" fontAlgn="base" hangingPunct="0">
        <a:lnSpc>
          <a:spcPts val="3600"/>
        </a:lnSpc>
        <a:spcBef>
          <a:spcPct val="0"/>
        </a:spcBef>
        <a:spcAft>
          <a:spcPct val="0"/>
        </a:spcAft>
        <a:defRPr sz="3200" b="1">
          <a:solidFill>
            <a:schemeClr val="tx1"/>
          </a:solidFill>
          <a:latin typeface="Tahoma" charset="0"/>
        </a:defRPr>
      </a:lvl9pPr>
    </p:titleStyle>
    <p:bodyStyle>
      <a:lvl1pPr marL="292100" indent="-292100" algn="l" rtl="0" eaLnBrk="0" fontAlgn="base" hangingPunct="0">
        <a:spcBef>
          <a:spcPct val="10000"/>
        </a:spcBef>
        <a:spcAft>
          <a:spcPts val="400"/>
        </a:spcAft>
        <a:buClr>
          <a:srgbClr val="0C7B9C"/>
        </a:buClr>
        <a:buSzPct val="75000"/>
        <a:buFont typeface="Monotype Sorts"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4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charset="2"/>
        <a:buChar char="u"/>
        <a:defRPr sz="20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png"/><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itl.nist.gov/div898/handbook/index.htm"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www.dnalc.org/resources/3d/chr11.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r-project.org/" TargetMode="Externa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cran.cnr.berkeley.edu/" TargetMode="External"/><Relationship Id="rId2" Type="http://schemas.openxmlformats.org/officeDocument/2006/relationships/hyperlink" Target="http://www.r-project.org/" TargetMode="External"/><Relationship Id="rId1" Type="http://schemas.openxmlformats.org/officeDocument/2006/relationships/slideLayout" Target="../slideLayouts/slideLayout2.xml"/><Relationship Id="rId6" Type="http://schemas.openxmlformats.org/officeDocument/2006/relationships/hyperlink" Target="http://cran.cnr.berkeley.edu/manuals.html" TargetMode="External"/><Relationship Id="rId5" Type="http://schemas.openxmlformats.org/officeDocument/2006/relationships/hyperlink" Target="http://cran.cnr.berkeley.edu/doc/manuals/R-exts.pdf" TargetMode="External"/><Relationship Id="rId4" Type="http://schemas.openxmlformats.org/officeDocument/2006/relationships/hyperlink" Target="http://cran.cnr.berkeley.edu/doc/manuals/R-intro.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ics.uci.edu/~mlearn/MLRepository.html"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2210" name="Rectangle 2"/>
          <p:cNvSpPr>
            <a:spLocks noGrp="1" noChangeArrowheads="1"/>
          </p:cNvSpPr>
          <p:nvPr>
            <p:ph type="title"/>
          </p:nvPr>
        </p:nvSpPr>
        <p:spPr>
          <a:xfrm>
            <a:off x="228600" y="-152400"/>
            <a:ext cx="8763000" cy="838200"/>
          </a:xfrm>
        </p:spPr>
        <p:txBody>
          <a:bodyPr/>
          <a:lstStyle/>
          <a:p>
            <a:pPr algn="ctr"/>
            <a:r>
              <a:rPr lang="en-US"/>
              <a:t>Data Mining: Exploring Data</a:t>
            </a:r>
            <a:endParaRPr lang="en-US" sz="2800"/>
          </a:p>
        </p:txBody>
      </p:sp>
      <p:sp>
        <p:nvSpPr>
          <p:cNvPr id="862211" name="Rectangle 3"/>
          <p:cNvSpPr>
            <a:spLocks noChangeArrowheads="1"/>
          </p:cNvSpPr>
          <p:nvPr/>
        </p:nvSpPr>
        <p:spPr bwMode="auto">
          <a:xfrm>
            <a:off x="381000" y="1706563"/>
            <a:ext cx="8153400" cy="4300537"/>
          </a:xfrm>
          <a:prstGeom prst="rect">
            <a:avLst/>
          </a:prstGeom>
          <a:noFill/>
          <a:ln w="9525">
            <a:noFill/>
            <a:miter lim="800000"/>
            <a:headEnd/>
            <a:tailEnd/>
          </a:ln>
          <a:effectLst/>
        </p:spPr>
        <p:txBody>
          <a:bodyPr anchor="ctr">
            <a:spAutoFit/>
          </a:bodyPr>
          <a:lstStyle/>
          <a:p>
            <a:pPr algn="ctr" eaLnBrk="1" hangingPunct="1">
              <a:lnSpc>
                <a:spcPct val="100000"/>
              </a:lnSpc>
              <a:spcBef>
                <a:spcPct val="20000"/>
              </a:spcBef>
              <a:spcAft>
                <a:spcPct val="0"/>
              </a:spcAft>
              <a:buClr>
                <a:schemeClr val="folHlink"/>
              </a:buClr>
              <a:buSzPct val="60000"/>
              <a:buFont typeface="Wingdings" charset="2"/>
              <a:buNone/>
            </a:pPr>
            <a:r>
              <a:rPr lang="en-US" sz="3200"/>
              <a:t>Lecture Notes for Chapter 3</a:t>
            </a:r>
          </a:p>
          <a:p>
            <a:pPr algn="ctr" eaLnBrk="1" hangingPunct="1">
              <a:lnSpc>
                <a:spcPct val="100000"/>
              </a:lnSpc>
              <a:spcBef>
                <a:spcPct val="20000"/>
              </a:spcBef>
              <a:spcAft>
                <a:spcPct val="0"/>
              </a:spcAft>
              <a:buClr>
                <a:schemeClr val="folHlink"/>
              </a:buClr>
              <a:buSzPct val="60000"/>
              <a:buFont typeface="Wingdings" charset="2"/>
              <a:buNone/>
            </a:pPr>
            <a:endParaRPr lang="en-US" sz="3200"/>
          </a:p>
          <a:p>
            <a:pPr algn="ctr" eaLnBrk="1" hangingPunct="1">
              <a:lnSpc>
                <a:spcPct val="100000"/>
              </a:lnSpc>
              <a:spcBef>
                <a:spcPct val="20000"/>
              </a:spcBef>
              <a:spcAft>
                <a:spcPct val="0"/>
              </a:spcAft>
              <a:buClr>
                <a:schemeClr val="folHlink"/>
              </a:buClr>
              <a:buSzPct val="60000"/>
              <a:buFont typeface="Wingdings" charset="2"/>
              <a:buNone/>
            </a:pPr>
            <a:r>
              <a:rPr lang="en-US" sz="3200" dirty="0"/>
              <a:t>Introduction to Data Mining</a:t>
            </a:r>
          </a:p>
          <a:p>
            <a:pPr algn="ctr" eaLnBrk="1" hangingPunct="1">
              <a:lnSpc>
                <a:spcPct val="100000"/>
              </a:lnSpc>
              <a:spcBef>
                <a:spcPct val="20000"/>
              </a:spcBef>
              <a:spcAft>
                <a:spcPct val="0"/>
              </a:spcAft>
              <a:buClr>
                <a:schemeClr val="folHlink"/>
              </a:buClr>
              <a:buSzPct val="60000"/>
              <a:buFont typeface="Wingdings" charset="2"/>
              <a:buNone/>
            </a:pPr>
            <a:r>
              <a:rPr lang="en-US" sz="2800" dirty="0"/>
              <a:t>by</a:t>
            </a:r>
          </a:p>
          <a:p>
            <a:pPr algn="ctr" eaLnBrk="1" hangingPunct="1">
              <a:lnSpc>
                <a:spcPct val="100000"/>
              </a:lnSpc>
              <a:spcBef>
                <a:spcPct val="20000"/>
              </a:spcBef>
              <a:spcAft>
                <a:spcPct val="0"/>
              </a:spcAft>
              <a:buClr>
                <a:schemeClr val="folHlink"/>
              </a:buClr>
              <a:buSzPct val="60000"/>
              <a:buFont typeface="Wingdings" charset="2"/>
              <a:buNone/>
            </a:pPr>
            <a:r>
              <a:rPr lang="en-US" sz="2800" dirty="0"/>
              <a:t>Tan, Steinbach, Kumar</a:t>
            </a:r>
          </a:p>
          <a:p>
            <a:pPr algn="ctr">
              <a:lnSpc>
                <a:spcPct val="100000"/>
              </a:lnSpc>
              <a:spcAft>
                <a:spcPct val="0"/>
              </a:spcAft>
              <a:buClrTx/>
              <a:buSzTx/>
              <a:buFontTx/>
              <a:buNone/>
            </a:pPr>
            <a:endParaRPr lang="en-US" sz="1600" dirty="0">
              <a:solidFill>
                <a:srgbClr val="0000FF"/>
              </a:solidFill>
            </a:endParaRPr>
          </a:p>
          <a:p>
            <a:pPr algn="ctr">
              <a:lnSpc>
                <a:spcPct val="100000"/>
              </a:lnSpc>
              <a:spcAft>
                <a:spcPct val="0"/>
              </a:spcAft>
              <a:buClrTx/>
              <a:buSzTx/>
              <a:buFontTx/>
              <a:buNone/>
            </a:pPr>
            <a:endParaRPr lang="en-US" sz="1600" dirty="0">
              <a:solidFill>
                <a:srgbClr val="0000FF"/>
              </a:solidFill>
            </a:endParaRPr>
          </a:p>
          <a:p>
            <a:pPr algn="ctr">
              <a:lnSpc>
                <a:spcPct val="100000"/>
              </a:lnSpc>
              <a:spcAft>
                <a:spcPct val="0"/>
              </a:spcAft>
              <a:buClrTx/>
              <a:buSzTx/>
              <a:buFontTx/>
              <a:buNone/>
            </a:pPr>
            <a:endParaRPr lang="en-US" sz="1600" dirty="0"/>
          </a:p>
          <a:p>
            <a:pPr algn="ctr">
              <a:lnSpc>
                <a:spcPct val="100000"/>
              </a:lnSpc>
              <a:spcAft>
                <a:spcPct val="0"/>
              </a:spcAft>
              <a:buClrTx/>
              <a:buSzTx/>
              <a:buFontTx/>
              <a:buNone/>
            </a:pPr>
            <a:endParaRPr lang="en-US" sz="1600" dirty="0"/>
          </a:p>
          <a:p>
            <a:pPr algn="ctr">
              <a:lnSpc>
                <a:spcPct val="100000"/>
              </a:lnSpc>
              <a:spcAft>
                <a:spcPct val="0"/>
              </a:spcAft>
              <a:buClrTx/>
              <a:buSzTx/>
              <a:buFontTx/>
              <a:buNone/>
            </a:pPr>
            <a:endParaRPr lang="en-US" sz="1600" dirty="0"/>
          </a:p>
          <a:p>
            <a:pPr>
              <a:lnSpc>
                <a:spcPct val="100000"/>
              </a:lnSpc>
              <a:spcAft>
                <a:spcPct val="0"/>
              </a:spcAft>
              <a:buClrTx/>
              <a:buSzTx/>
              <a:buFontTx/>
              <a:buNone/>
            </a:pPr>
            <a:endParaRPr lang="en-US" sz="20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370" name="Rectangle 2"/>
          <p:cNvSpPr>
            <a:spLocks noGrp="1" noChangeArrowheads="1"/>
          </p:cNvSpPr>
          <p:nvPr>
            <p:ph type="title"/>
          </p:nvPr>
        </p:nvSpPr>
        <p:spPr/>
        <p:txBody>
          <a:bodyPr/>
          <a:lstStyle/>
          <a:p>
            <a:r>
              <a:rPr lang="en-US"/>
              <a:t>Summary Statistics</a:t>
            </a:r>
          </a:p>
        </p:txBody>
      </p:sp>
      <p:sp>
        <p:nvSpPr>
          <p:cNvPr id="826371" name="Rectangle 3"/>
          <p:cNvSpPr>
            <a:spLocks noGrp="1" noChangeArrowheads="1"/>
          </p:cNvSpPr>
          <p:nvPr>
            <p:ph type="body" idx="1"/>
          </p:nvPr>
        </p:nvSpPr>
        <p:spPr>
          <a:xfrm>
            <a:off x="411163" y="1143000"/>
            <a:ext cx="8428037" cy="5181600"/>
          </a:xfrm>
        </p:spPr>
        <p:txBody>
          <a:bodyPr/>
          <a:lstStyle/>
          <a:p>
            <a:r>
              <a:rPr lang="en-US"/>
              <a:t>Summary statistics  are numbers that summarize properties of the data</a:t>
            </a:r>
          </a:p>
          <a:p>
            <a:pPr lvl="2"/>
            <a:endParaRPr lang="en-US"/>
          </a:p>
          <a:p>
            <a:pPr lvl="1"/>
            <a:r>
              <a:rPr lang="en-US"/>
              <a:t>Summarized properties include frequency, location and spread</a:t>
            </a:r>
          </a:p>
          <a:p>
            <a:pPr lvl="2"/>
            <a:r>
              <a:rPr lang="en-US"/>
              <a:t> </a:t>
            </a:r>
            <a:r>
              <a:rPr lang="en-US" sz="2200"/>
              <a:t>Examples: 	location - mean</a:t>
            </a:r>
            <a:br>
              <a:rPr lang="en-US" sz="2200"/>
            </a:br>
            <a:r>
              <a:rPr lang="en-US" sz="2200"/>
              <a:t>                   	spread - standard deviation</a:t>
            </a:r>
          </a:p>
          <a:p>
            <a:pPr lvl="2"/>
            <a:endParaRPr lang="en-US"/>
          </a:p>
          <a:p>
            <a:pPr lvl="1"/>
            <a:r>
              <a:rPr lang="en-US"/>
              <a:t>Most summary statistics can be calculated in a single pass through the data</a:t>
            </a:r>
          </a:p>
          <a:p>
            <a:pPr lvl="2">
              <a:buFont typeface="Wingdings" charset="2"/>
              <a:buNone/>
            </a:pP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4194" name="Rectangle 2"/>
          <p:cNvSpPr>
            <a:spLocks noGrp="1" noChangeArrowheads="1"/>
          </p:cNvSpPr>
          <p:nvPr>
            <p:ph type="title"/>
          </p:nvPr>
        </p:nvSpPr>
        <p:spPr/>
        <p:txBody>
          <a:bodyPr/>
          <a:lstStyle/>
          <a:p>
            <a:r>
              <a:rPr lang="en-US"/>
              <a:t>Frequency and Mode</a:t>
            </a:r>
          </a:p>
        </p:txBody>
      </p:sp>
      <p:sp>
        <p:nvSpPr>
          <p:cNvPr id="904195" name="Rectangle 3"/>
          <p:cNvSpPr>
            <a:spLocks noGrp="1" noChangeArrowheads="1"/>
          </p:cNvSpPr>
          <p:nvPr>
            <p:ph type="body" idx="1"/>
          </p:nvPr>
        </p:nvSpPr>
        <p:spPr>
          <a:xfrm>
            <a:off x="411163" y="1143000"/>
            <a:ext cx="8428037" cy="5181600"/>
          </a:xfrm>
        </p:spPr>
        <p:txBody>
          <a:bodyPr/>
          <a:lstStyle/>
          <a:p>
            <a:r>
              <a:rPr lang="en-US" sz="3200"/>
              <a:t>The frequency of an attribute value is the percentage of time the value occurs in the </a:t>
            </a:r>
            <a:br>
              <a:rPr lang="en-US" sz="3200"/>
            </a:br>
            <a:r>
              <a:rPr lang="en-US" sz="3200"/>
              <a:t>data set</a:t>
            </a:r>
            <a:r>
              <a:rPr lang="en-US"/>
              <a:t> </a:t>
            </a:r>
          </a:p>
          <a:p>
            <a:pPr lvl="1"/>
            <a:r>
              <a:rPr lang="en-US"/>
              <a:t>For example, given the attribute ‘gender’ and a representative population of people, the gender ‘female’ occurs about 50% of the time.</a:t>
            </a:r>
          </a:p>
          <a:p>
            <a:r>
              <a:rPr lang="en-US"/>
              <a:t>The mode of a an attribute is the most frequent attribute value   </a:t>
            </a:r>
          </a:p>
          <a:p>
            <a:r>
              <a:rPr lang="en-US"/>
              <a:t>The notions of frequency and mode are typically used with categorical data</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290" name="Rectangle 2"/>
          <p:cNvSpPr>
            <a:spLocks noGrp="1" noChangeArrowheads="1"/>
          </p:cNvSpPr>
          <p:nvPr>
            <p:ph type="title"/>
          </p:nvPr>
        </p:nvSpPr>
        <p:spPr/>
        <p:txBody>
          <a:bodyPr/>
          <a:lstStyle/>
          <a:p>
            <a:r>
              <a:rPr lang="en-US"/>
              <a:t>Percentiles</a:t>
            </a:r>
          </a:p>
        </p:txBody>
      </p:sp>
      <p:sp>
        <p:nvSpPr>
          <p:cNvPr id="908291" name="Rectangle 3"/>
          <p:cNvSpPr>
            <a:spLocks noGrp="1" noChangeArrowheads="1"/>
          </p:cNvSpPr>
          <p:nvPr>
            <p:ph type="body" idx="1"/>
          </p:nvPr>
        </p:nvSpPr>
        <p:spPr>
          <a:xfrm>
            <a:off x="411163" y="1143000"/>
            <a:ext cx="8428037" cy="5181600"/>
          </a:xfrm>
        </p:spPr>
        <p:txBody>
          <a:bodyPr/>
          <a:lstStyle/>
          <a:p>
            <a:r>
              <a:rPr lang="en-US" dirty="0"/>
              <a:t>For continuous data, the notion of a percentile is more useful. </a:t>
            </a:r>
          </a:p>
          <a:p>
            <a:endParaRPr lang="en-US" dirty="0"/>
          </a:p>
          <a:p>
            <a:pPr>
              <a:buFont typeface="Monotype Sorts" charset="2"/>
              <a:buNone/>
            </a:pPr>
            <a:r>
              <a:rPr lang="en-US" dirty="0"/>
              <a:t>Given an ordinal or continuous attribute </a:t>
            </a:r>
            <a:r>
              <a:rPr lang="en-US" i="1" dirty="0"/>
              <a:t>x</a:t>
            </a:r>
            <a:r>
              <a:rPr lang="en-US" dirty="0"/>
              <a:t> and a number </a:t>
            </a:r>
            <a:r>
              <a:rPr lang="en-US" i="1" dirty="0"/>
              <a:t>p</a:t>
            </a:r>
            <a:r>
              <a:rPr lang="en-US" dirty="0"/>
              <a:t> between 0 and 100, the </a:t>
            </a:r>
            <a:r>
              <a:rPr lang="en-US" i="1" dirty="0" err="1"/>
              <a:t>p</a:t>
            </a:r>
            <a:r>
              <a:rPr lang="en-US" dirty="0" err="1"/>
              <a:t>th</a:t>
            </a:r>
            <a:r>
              <a:rPr lang="en-US" dirty="0"/>
              <a:t> percentile is a value     of x such that </a:t>
            </a:r>
            <a:r>
              <a:rPr lang="en-US" i="1" dirty="0"/>
              <a:t>p</a:t>
            </a:r>
            <a:r>
              <a:rPr lang="en-US" dirty="0"/>
              <a:t>% of the observed values of x are less than    . </a:t>
            </a:r>
          </a:p>
          <a:p>
            <a:pPr>
              <a:buFont typeface="Monotype Sorts" charset="2"/>
              <a:buNone/>
            </a:pPr>
            <a:endParaRPr lang="en-US" dirty="0"/>
          </a:p>
          <a:p>
            <a:r>
              <a:rPr lang="en-US" dirty="0"/>
              <a:t>For instance, the 50th percentile is the value      such that 50% of all values of x are less than      .</a:t>
            </a:r>
          </a:p>
        </p:txBody>
      </p:sp>
      <p:graphicFrame>
        <p:nvGraphicFramePr>
          <p:cNvPr id="982017" name="Object 1025"/>
          <p:cNvGraphicFramePr>
            <a:graphicFrameLocks noChangeAspect="1"/>
          </p:cNvGraphicFramePr>
          <p:nvPr/>
        </p:nvGraphicFramePr>
        <p:xfrm>
          <a:off x="1968500" y="3589338"/>
          <a:ext cx="393700" cy="449262"/>
        </p:xfrm>
        <a:graphic>
          <a:graphicData uri="http://schemas.openxmlformats.org/presentationml/2006/ole">
            <p:oleObj spid="_x0000_s982017" name="Equation" r:id="rId4" imgW="177800" imgH="203200" progId="Equation.3">
              <p:embed/>
            </p:oleObj>
          </a:graphicData>
        </a:graphic>
      </p:graphicFrame>
      <p:graphicFrame>
        <p:nvGraphicFramePr>
          <p:cNvPr id="982018" name="Object 1026"/>
          <p:cNvGraphicFramePr>
            <a:graphicFrameLocks noChangeAspect="1"/>
          </p:cNvGraphicFramePr>
          <p:nvPr/>
        </p:nvGraphicFramePr>
        <p:xfrm>
          <a:off x="4648200" y="3962400"/>
          <a:ext cx="393700" cy="449263"/>
        </p:xfrm>
        <a:graphic>
          <a:graphicData uri="http://schemas.openxmlformats.org/presentationml/2006/ole">
            <p:oleObj spid="_x0000_s982018" name="Equation" r:id="rId5" imgW="177800" imgH="203200" progId="Equation.3">
              <p:embed/>
            </p:oleObj>
          </a:graphicData>
        </a:graphic>
      </p:graphicFrame>
      <p:graphicFrame>
        <p:nvGraphicFramePr>
          <p:cNvPr id="982019" name="Object 1027"/>
          <p:cNvGraphicFramePr>
            <a:graphicFrameLocks noChangeAspect="1"/>
          </p:cNvGraphicFramePr>
          <p:nvPr/>
        </p:nvGraphicFramePr>
        <p:xfrm>
          <a:off x="7813675" y="5029200"/>
          <a:ext cx="617538" cy="393700"/>
        </p:xfrm>
        <a:graphic>
          <a:graphicData uri="http://schemas.openxmlformats.org/presentationml/2006/ole">
            <p:oleObj spid="_x0000_s982019" name="Equation" r:id="rId6" imgW="279400" imgH="177800" progId="Equation.3">
              <p:embed/>
            </p:oleObj>
          </a:graphicData>
        </a:graphic>
      </p:graphicFrame>
      <p:graphicFrame>
        <p:nvGraphicFramePr>
          <p:cNvPr id="982020" name="Object 1028"/>
          <p:cNvGraphicFramePr>
            <a:graphicFrameLocks noChangeAspect="1"/>
          </p:cNvGraphicFramePr>
          <p:nvPr/>
        </p:nvGraphicFramePr>
        <p:xfrm>
          <a:off x="7840663" y="5473700"/>
          <a:ext cx="617537" cy="393700"/>
        </p:xfrm>
        <a:graphic>
          <a:graphicData uri="http://schemas.openxmlformats.org/presentationml/2006/ole">
            <p:oleObj spid="_x0000_s982020" name="Equation" r:id="rId7" imgW="279400" imgH="177800" progId="Equation.3">
              <p:embed/>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Percentile Plots</a:t>
            </a:r>
            <a:endParaRPr lang="en-US" dirty="0"/>
          </a:p>
        </p:txBody>
      </p:sp>
      <p:pic>
        <p:nvPicPr>
          <p:cNvPr id="4" name="Content Placeholder 3" descr="gradepctn.jpg"/>
          <p:cNvPicPr>
            <a:picLocks noGrp="1" noChangeAspect="1"/>
          </p:cNvPicPr>
          <p:nvPr>
            <p:ph idx="1"/>
          </p:nvPr>
        </p:nvPicPr>
        <p:blipFill>
          <a:blip r:embed="rId2" cstate="print"/>
          <a:stretch>
            <a:fillRect/>
          </a:stretch>
        </p:blipFill>
        <p:spPr>
          <a:xfrm>
            <a:off x="1119847" y="1143000"/>
            <a:ext cx="6901132" cy="5181600"/>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8555" name="Rectangle 11"/>
          <p:cNvSpPr>
            <a:spLocks noGrp="1" noChangeArrowheads="1"/>
          </p:cNvSpPr>
          <p:nvPr>
            <p:ph type="body" idx="1"/>
          </p:nvPr>
        </p:nvSpPr>
        <p:spPr>
          <a:xfrm>
            <a:off x="304800" y="1447800"/>
            <a:ext cx="8382000" cy="4953000"/>
          </a:xfrm>
        </p:spPr>
        <p:txBody>
          <a:bodyPr/>
          <a:lstStyle/>
          <a:p>
            <a:r>
              <a:rPr lang="en-US" i="1" dirty="0"/>
              <a:t>Mean</a:t>
            </a:r>
          </a:p>
          <a:p>
            <a:pPr lvl="1"/>
            <a:r>
              <a:rPr lang="en-US" dirty="0"/>
              <a:t>Weighted arithmetic mean</a:t>
            </a:r>
          </a:p>
          <a:p>
            <a:r>
              <a:rPr lang="en-US" i="1" dirty="0"/>
              <a:t>Median</a:t>
            </a:r>
          </a:p>
          <a:p>
            <a:pPr lvl="1"/>
            <a:r>
              <a:rPr lang="en-US" dirty="0"/>
              <a:t>Summary of frequency distribution</a:t>
            </a:r>
          </a:p>
          <a:p>
            <a:pPr lvl="1"/>
            <a:r>
              <a:rPr lang="en-US" dirty="0"/>
              <a:t>Middle value if odd number of values, or average of the middle two values otherwise</a:t>
            </a:r>
          </a:p>
          <a:p>
            <a:r>
              <a:rPr lang="en-US" i="1" dirty="0"/>
              <a:t>Mode</a:t>
            </a:r>
          </a:p>
          <a:p>
            <a:pPr lvl="1"/>
            <a:r>
              <a:rPr lang="en-US" dirty="0"/>
              <a:t>Value that occurs most frequently in the data</a:t>
            </a:r>
          </a:p>
          <a:p>
            <a:pPr lvl="1"/>
            <a:r>
              <a:rPr lang="en-US" dirty="0"/>
              <a:t>Peaks in frequency distribution: </a:t>
            </a:r>
            <a:r>
              <a:rPr lang="en-US" dirty="0" err="1"/>
              <a:t>unimodal</a:t>
            </a:r>
            <a:r>
              <a:rPr lang="en-US" dirty="0"/>
              <a:t>, bimodal, </a:t>
            </a:r>
            <a:r>
              <a:rPr lang="en-US" dirty="0" err="1"/>
              <a:t>trimodal</a:t>
            </a:r>
            <a:endParaRPr lang="en-US" dirty="0"/>
          </a:p>
        </p:txBody>
      </p:sp>
      <p:sp>
        <p:nvSpPr>
          <p:cNvPr id="1388554" name="Rectangle 10"/>
          <p:cNvSpPr>
            <a:spLocks noGrp="1" noChangeArrowheads="1"/>
          </p:cNvSpPr>
          <p:nvPr>
            <p:ph type="title"/>
          </p:nvPr>
        </p:nvSpPr>
        <p:spPr/>
        <p:txBody>
          <a:bodyPr/>
          <a:lstStyle/>
          <a:p>
            <a:r>
              <a:rPr lang="en-US" dirty="0" smtClean="0"/>
              <a:t>Measures of Location</a:t>
            </a:r>
            <a:endParaRPr lang="en-US" dirty="0"/>
          </a:p>
        </p:txBody>
      </p:sp>
      <p:graphicFrame>
        <p:nvGraphicFramePr>
          <p:cNvPr id="1388548" name="Object 4"/>
          <p:cNvGraphicFramePr>
            <a:graphicFrameLocks noChangeAspect="1"/>
          </p:cNvGraphicFramePr>
          <p:nvPr/>
        </p:nvGraphicFramePr>
        <p:xfrm>
          <a:off x="4953000" y="1676400"/>
          <a:ext cx="1600200" cy="773113"/>
        </p:xfrm>
        <a:graphic>
          <a:graphicData uri="http://schemas.openxmlformats.org/presentationml/2006/ole">
            <p:oleObj spid="_x0000_s1013762" name="Equation" r:id="rId4" imgW="711000" imgH="431640" progId="Equation.3">
              <p:embed/>
            </p:oleObj>
          </a:graphicData>
        </a:graphic>
      </p:graphicFrame>
      <p:graphicFrame>
        <p:nvGraphicFramePr>
          <p:cNvPr id="1388549" name="Object 5"/>
          <p:cNvGraphicFramePr>
            <a:graphicFrameLocks noChangeAspect="1"/>
          </p:cNvGraphicFramePr>
          <p:nvPr/>
        </p:nvGraphicFramePr>
        <p:xfrm>
          <a:off x="6781800" y="1447800"/>
          <a:ext cx="1725613" cy="1295400"/>
        </p:xfrm>
        <a:graphic>
          <a:graphicData uri="http://schemas.openxmlformats.org/presentationml/2006/ole">
            <p:oleObj spid="_x0000_s1013763" name="Equation" r:id="rId5" imgW="749160" imgH="838080" progId="Equation.3">
              <p:embed/>
            </p:oleObj>
          </a:graphicData>
        </a:graphic>
      </p:graphicFrame>
      <p:pic>
        <p:nvPicPr>
          <p:cNvPr id="6" name="Picture 4"/>
          <p:cNvPicPr>
            <a:picLocks noChangeAspect="1" noChangeArrowheads="1"/>
          </p:cNvPicPr>
          <p:nvPr/>
        </p:nvPicPr>
        <p:blipFill>
          <a:blip r:embed="rId6" cstate="print"/>
          <a:stretch>
            <a:fillRect/>
          </a:stretch>
        </p:blipFill>
        <p:spPr bwMode="auto">
          <a:xfrm>
            <a:off x="-2147247425" y="-2147437931"/>
            <a:ext cx="11" cy="3"/>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5718" name="Rectangle 6"/>
          <p:cNvSpPr>
            <a:spLocks noGrp="1" noChangeArrowheads="1"/>
          </p:cNvSpPr>
          <p:nvPr>
            <p:ph type="title"/>
          </p:nvPr>
        </p:nvSpPr>
        <p:spPr/>
        <p:txBody>
          <a:bodyPr/>
          <a:lstStyle/>
          <a:p>
            <a:r>
              <a:rPr lang="en-US" dirty="0" smtClean="0"/>
              <a:t>Measures of Spread</a:t>
            </a:r>
            <a:endParaRPr lang="en-US" dirty="0"/>
          </a:p>
        </p:txBody>
      </p:sp>
      <p:sp>
        <p:nvSpPr>
          <p:cNvPr id="1395719" name="Rectangle 7"/>
          <p:cNvSpPr>
            <a:spLocks noGrp="1" noChangeArrowheads="1"/>
          </p:cNvSpPr>
          <p:nvPr>
            <p:ph type="body" idx="1"/>
          </p:nvPr>
        </p:nvSpPr>
        <p:spPr>
          <a:xfrm>
            <a:off x="692150" y="1435100"/>
            <a:ext cx="7758113" cy="4814888"/>
          </a:xfrm>
        </p:spPr>
        <p:txBody>
          <a:bodyPr/>
          <a:lstStyle/>
          <a:p>
            <a:pPr>
              <a:lnSpc>
                <a:spcPct val="90000"/>
              </a:lnSpc>
            </a:pPr>
            <a:r>
              <a:rPr lang="en-US" i="1" dirty="0"/>
              <a:t>Range</a:t>
            </a:r>
            <a:r>
              <a:rPr lang="en-US" dirty="0"/>
              <a:t>: max - min</a:t>
            </a:r>
          </a:p>
          <a:p>
            <a:pPr>
              <a:lnSpc>
                <a:spcPct val="90000"/>
              </a:lnSpc>
            </a:pPr>
            <a:r>
              <a:rPr lang="en-US" i="1" dirty="0"/>
              <a:t>Variance</a:t>
            </a:r>
            <a:r>
              <a:rPr lang="en-US" dirty="0"/>
              <a:t> </a:t>
            </a:r>
            <a:r>
              <a:rPr lang="en-US" i="1" dirty="0"/>
              <a:t>s</a:t>
            </a:r>
            <a:r>
              <a:rPr lang="en-US" i="1" baseline="30000" dirty="0"/>
              <a:t>2</a:t>
            </a:r>
            <a:endParaRPr lang="en-US" i="1" dirty="0"/>
          </a:p>
          <a:p>
            <a:pPr>
              <a:lnSpc>
                <a:spcPct val="90000"/>
              </a:lnSpc>
            </a:pPr>
            <a:endParaRPr lang="en-US" dirty="0"/>
          </a:p>
          <a:p>
            <a:pPr>
              <a:lnSpc>
                <a:spcPct val="90000"/>
              </a:lnSpc>
            </a:pPr>
            <a:endParaRPr lang="en-US" dirty="0"/>
          </a:p>
          <a:p>
            <a:pPr>
              <a:lnSpc>
                <a:spcPct val="90000"/>
              </a:lnSpc>
            </a:pPr>
            <a:r>
              <a:rPr lang="en-US" i="1" dirty="0"/>
              <a:t>Standard deviation</a:t>
            </a:r>
            <a:r>
              <a:rPr lang="en-US" dirty="0"/>
              <a:t> </a:t>
            </a:r>
            <a:r>
              <a:rPr lang="en-US" i="1" dirty="0"/>
              <a:t>s</a:t>
            </a:r>
            <a:r>
              <a:rPr lang="en-US" dirty="0"/>
              <a:t> </a:t>
            </a:r>
          </a:p>
          <a:p>
            <a:pPr lvl="1">
              <a:lnSpc>
                <a:spcPct val="90000"/>
              </a:lnSpc>
            </a:pPr>
            <a:r>
              <a:rPr lang="en-US" dirty="0"/>
              <a:t>The square root of the variance</a:t>
            </a:r>
          </a:p>
          <a:p>
            <a:pPr lvl="1">
              <a:lnSpc>
                <a:spcPct val="90000"/>
              </a:lnSpc>
            </a:pPr>
            <a:r>
              <a:rPr lang="en-US" dirty="0"/>
              <a:t>Measures spread about the mean</a:t>
            </a:r>
          </a:p>
          <a:p>
            <a:pPr lvl="1">
              <a:lnSpc>
                <a:spcPct val="90000"/>
              </a:lnSpc>
            </a:pPr>
            <a:r>
              <a:rPr lang="en-US" dirty="0"/>
              <a:t>It is zero if and only if all the values are </a:t>
            </a:r>
            <a:r>
              <a:rPr lang="en-US" dirty="0" smtClean="0"/>
              <a:t>equal</a:t>
            </a:r>
            <a:endParaRPr lang="en-US" dirty="0"/>
          </a:p>
        </p:txBody>
      </p:sp>
      <p:graphicFrame>
        <p:nvGraphicFramePr>
          <p:cNvPr id="1395717" name="Object 5"/>
          <p:cNvGraphicFramePr>
            <a:graphicFrameLocks noChangeAspect="1"/>
          </p:cNvGraphicFramePr>
          <p:nvPr/>
        </p:nvGraphicFramePr>
        <p:xfrm>
          <a:off x="1905000" y="2438400"/>
          <a:ext cx="5613400" cy="787400"/>
        </p:xfrm>
        <a:graphic>
          <a:graphicData uri="http://schemas.openxmlformats.org/presentationml/2006/ole">
            <p:oleObj spid="_x0000_s1014786" name="Equation" r:id="rId3" imgW="5613120" imgH="787320" progId="Equation.3">
              <p:embed/>
            </p:oleObj>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2387" name="Rectangle 3"/>
          <p:cNvSpPr>
            <a:spLocks noGrp="1" noChangeArrowheads="1"/>
          </p:cNvSpPr>
          <p:nvPr>
            <p:ph type="title"/>
          </p:nvPr>
        </p:nvSpPr>
        <p:spPr>
          <a:xfrm>
            <a:off x="381000" y="152400"/>
            <a:ext cx="8610600" cy="533400"/>
          </a:xfrm>
        </p:spPr>
        <p:txBody>
          <a:bodyPr/>
          <a:lstStyle/>
          <a:p>
            <a:r>
              <a:rPr lang="en-US" dirty="0" smtClean="0"/>
              <a:t>More Robust Measures of Spread</a:t>
            </a:r>
            <a:endParaRPr lang="en-US" dirty="0"/>
          </a:p>
        </p:txBody>
      </p:sp>
      <p:sp>
        <p:nvSpPr>
          <p:cNvPr id="912388" name="Rectangle 4"/>
          <p:cNvSpPr>
            <a:spLocks noGrp="1" noChangeArrowheads="1"/>
          </p:cNvSpPr>
          <p:nvPr>
            <p:ph type="body" idx="1"/>
          </p:nvPr>
        </p:nvSpPr>
        <p:spPr>
          <a:xfrm>
            <a:off x="411163" y="990600"/>
            <a:ext cx="8428037" cy="5181600"/>
          </a:xfrm>
        </p:spPr>
        <p:txBody>
          <a:bodyPr/>
          <a:lstStyle/>
          <a:p>
            <a:pPr>
              <a:lnSpc>
                <a:spcPct val="90000"/>
              </a:lnSpc>
            </a:pPr>
            <a:r>
              <a:rPr lang="en-US" i="1" dirty="0" smtClean="0"/>
              <a:t>Absolute Average Deviation (AAD)</a:t>
            </a:r>
          </a:p>
          <a:p>
            <a:pPr>
              <a:lnSpc>
                <a:spcPct val="90000"/>
              </a:lnSpc>
            </a:pPr>
            <a:r>
              <a:rPr lang="en-US" i="1" dirty="0" smtClean="0"/>
              <a:t>Median absolute deviation (MAD)</a:t>
            </a:r>
          </a:p>
          <a:p>
            <a:pPr lvl="1">
              <a:lnSpc>
                <a:spcPct val="90000"/>
              </a:lnSpc>
            </a:pPr>
            <a:r>
              <a:rPr lang="en-US" dirty="0" smtClean="0"/>
              <a:t>Median of distances from mean</a:t>
            </a:r>
          </a:p>
          <a:p>
            <a:pPr>
              <a:lnSpc>
                <a:spcPct val="90000"/>
              </a:lnSpc>
            </a:pPr>
            <a:r>
              <a:rPr lang="en-US" i="1" dirty="0" err="1" smtClean="0"/>
              <a:t>Interquartile</a:t>
            </a:r>
            <a:r>
              <a:rPr lang="en-US" i="1" dirty="0" smtClean="0"/>
              <a:t> Range (IQR)</a:t>
            </a:r>
          </a:p>
          <a:p>
            <a:pPr>
              <a:buFont typeface="Monotype Sorts" charset="2"/>
              <a:buNone/>
            </a:pPr>
            <a:endParaRPr lang="en-US" dirty="0"/>
          </a:p>
        </p:txBody>
      </p:sp>
      <p:pic>
        <p:nvPicPr>
          <p:cNvPr id="912390" name="Picture 6"/>
          <p:cNvPicPr>
            <a:picLocks noChangeAspect="1" noChangeArrowheads="1"/>
          </p:cNvPicPr>
          <p:nvPr/>
        </p:nvPicPr>
        <p:blipFill>
          <a:blip r:embed="rId3" cstate="print"/>
          <a:srcRect/>
          <a:stretch>
            <a:fillRect/>
          </a:stretch>
        </p:blipFill>
        <p:spPr bwMode="auto">
          <a:xfrm>
            <a:off x="1066800" y="3352800"/>
            <a:ext cx="6196627" cy="2438400"/>
          </a:xfrm>
          <a:prstGeom prst="rect">
            <a:avLst/>
          </a:prstGeom>
          <a:noFill/>
          <a:ln w="12700">
            <a:noFill/>
            <a:miter lim="800000"/>
            <a:headEnd/>
            <a:tailEnd/>
          </a:ln>
          <a:effectLst/>
        </p:spPr>
      </p:pic>
      <p:pic>
        <p:nvPicPr>
          <p:cNvPr id="6" name="Picture 5" descr="mad.jpg"/>
          <p:cNvPicPr>
            <a:picLocks noChangeAspect="1"/>
          </p:cNvPicPr>
          <p:nvPr/>
        </p:nvPicPr>
        <p:blipFill>
          <a:blip r:embed="rId4" cstate="print"/>
          <a:stretch>
            <a:fillRect/>
          </a:stretch>
        </p:blipFill>
        <p:spPr>
          <a:xfrm>
            <a:off x="6468924" y="990600"/>
            <a:ext cx="2370276" cy="205740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6962" name="Rectangle 2"/>
          <p:cNvSpPr>
            <a:spLocks noGrp="1" noChangeArrowheads="1"/>
          </p:cNvSpPr>
          <p:nvPr>
            <p:ph type="title"/>
          </p:nvPr>
        </p:nvSpPr>
        <p:spPr/>
        <p:txBody>
          <a:bodyPr/>
          <a:lstStyle/>
          <a:p>
            <a:r>
              <a:rPr lang="en-US"/>
              <a:t>Visualization</a:t>
            </a:r>
          </a:p>
        </p:txBody>
      </p:sp>
      <p:sp>
        <p:nvSpPr>
          <p:cNvPr id="936963" name="Rectangle 3"/>
          <p:cNvSpPr>
            <a:spLocks noGrp="1" noChangeArrowheads="1"/>
          </p:cNvSpPr>
          <p:nvPr>
            <p:ph type="body" idx="1"/>
          </p:nvPr>
        </p:nvSpPr>
        <p:spPr>
          <a:xfrm>
            <a:off x="411163" y="1143000"/>
            <a:ext cx="8428037" cy="5181600"/>
          </a:xfrm>
        </p:spPr>
        <p:txBody>
          <a:bodyPr/>
          <a:lstStyle/>
          <a:p>
            <a:pPr>
              <a:lnSpc>
                <a:spcPct val="90000"/>
              </a:lnSpc>
              <a:spcBef>
                <a:spcPct val="15000"/>
              </a:spcBef>
              <a:buFont typeface="Monotype Sorts" charset="2"/>
              <a:buNone/>
            </a:pPr>
            <a:r>
              <a:rPr lang="en-US" dirty="0"/>
              <a:t>   Visualization is the </a:t>
            </a:r>
            <a:r>
              <a:rPr lang="en-US" b="1" i="1" dirty="0"/>
              <a:t>conversion of data into a visual or tabular format</a:t>
            </a:r>
            <a:r>
              <a:rPr lang="en-US" dirty="0"/>
              <a:t> so that the characteristics of the data and the relationships among data items or attributes can be </a:t>
            </a:r>
            <a:r>
              <a:rPr lang="en-US" b="1" i="1" dirty="0"/>
              <a:t>analyzed</a:t>
            </a:r>
            <a:r>
              <a:rPr lang="en-US" dirty="0"/>
              <a:t> or </a:t>
            </a:r>
            <a:r>
              <a:rPr lang="en-US" b="1" i="1" dirty="0"/>
              <a:t>reported</a:t>
            </a:r>
            <a:r>
              <a:rPr lang="en-US" dirty="0"/>
              <a:t>.</a:t>
            </a:r>
          </a:p>
          <a:p>
            <a:pPr>
              <a:lnSpc>
                <a:spcPct val="90000"/>
              </a:lnSpc>
            </a:pPr>
            <a:endParaRPr lang="en-US" dirty="0"/>
          </a:p>
          <a:p>
            <a:pPr>
              <a:lnSpc>
                <a:spcPct val="90000"/>
              </a:lnSpc>
            </a:pPr>
            <a:r>
              <a:rPr lang="en-US" dirty="0"/>
              <a:t>Visualization of data is one of the most powerful and appealing techniques for data exploration. </a:t>
            </a:r>
          </a:p>
          <a:p>
            <a:pPr lvl="1">
              <a:lnSpc>
                <a:spcPct val="90000"/>
              </a:lnSpc>
              <a:spcBef>
                <a:spcPct val="15000"/>
              </a:spcBef>
            </a:pPr>
            <a:r>
              <a:rPr lang="en-US" dirty="0"/>
              <a:t>Humans have a well developed ability to analyze large amounts of information that is presented visually</a:t>
            </a:r>
          </a:p>
          <a:p>
            <a:pPr lvl="1">
              <a:lnSpc>
                <a:spcPct val="90000"/>
              </a:lnSpc>
              <a:spcBef>
                <a:spcPct val="15000"/>
              </a:spcBef>
            </a:pPr>
            <a:r>
              <a:rPr lang="en-US" dirty="0"/>
              <a:t>Can detect general patterns and trends</a:t>
            </a:r>
          </a:p>
          <a:p>
            <a:pPr lvl="1">
              <a:lnSpc>
                <a:spcPct val="90000"/>
              </a:lnSpc>
              <a:spcBef>
                <a:spcPct val="15000"/>
              </a:spcBef>
            </a:pPr>
            <a:r>
              <a:rPr lang="en-US" dirty="0"/>
              <a:t>Can detect outliers and unusual patterns   </a:t>
            </a:r>
          </a:p>
          <a:p>
            <a:pPr lvl="2">
              <a:lnSpc>
                <a:spcPct val="90000"/>
              </a:lnSpc>
              <a:buFont typeface="Wingdings" charset="2"/>
              <a:buNone/>
            </a:pP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9014" name="Picture 6"/>
          <p:cNvPicPr>
            <a:picLocks noChangeAspect="1" noChangeArrowheads="1"/>
          </p:cNvPicPr>
          <p:nvPr/>
        </p:nvPicPr>
        <p:blipFill>
          <a:blip r:embed="rId3" cstate="print"/>
          <a:srcRect b="2776"/>
          <a:stretch>
            <a:fillRect/>
          </a:stretch>
        </p:blipFill>
        <p:spPr bwMode="auto">
          <a:xfrm>
            <a:off x="1524000" y="2667000"/>
            <a:ext cx="5502275" cy="3654425"/>
          </a:xfrm>
          <a:prstGeom prst="rect">
            <a:avLst/>
          </a:prstGeom>
          <a:noFill/>
          <a:ln w="12700">
            <a:noFill/>
            <a:miter lim="800000"/>
            <a:headEnd/>
            <a:tailEnd/>
          </a:ln>
          <a:effectLst/>
        </p:spPr>
      </p:pic>
      <p:sp>
        <p:nvSpPr>
          <p:cNvPr id="939010" name="Rectangle 2"/>
          <p:cNvSpPr>
            <a:spLocks noGrp="1" noChangeArrowheads="1"/>
          </p:cNvSpPr>
          <p:nvPr>
            <p:ph type="title"/>
          </p:nvPr>
        </p:nvSpPr>
        <p:spPr/>
        <p:txBody>
          <a:bodyPr/>
          <a:lstStyle/>
          <a:p>
            <a:r>
              <a:rPr lang="en-US"/>
              <a:t>Example: Sea Surface Temperature</a:t>
            </a:r>
          </a:p>
        </p:txBody>
      </p:sp>
      <p:sp>
        <p:nvSpPr>
          <p:cNvPr id="939011" name="Rectangle 3"/>
          <p:cNvSpPr>
            <a:spLocks noGrp="1" noChangeArrowheads="1"/>
          </p:cNvSpPr>
          <p:nvPr>
            <p:ph type="body" idx="1"/>
          </p:nvPr>
        </p:nvSpPr>
        <p:spPr>
          <a:xfrm>
            <a:off x="411163" y="1143000"/>
            <a:ext cx="8428037" cy="5181600"/>
          </a:xfrm>
        </p:spPr>
        <p:txBody>
          <a:bodyPr/>
          <a:lstStyle/>
          <a:p>
            <a:r>
              <a:rPr lang="en-US" dirty="0"/>
              <a:t>The following shows the Sea Surface Temperature (SST) for July 1982</a:t>
            </a:r>
          </a:p>
          <a:p>
            <a:pPr lvl="1"/>
            <a:r>
              <a:rPr lang="en-US" dirty="0"/>
              <a:t>Tens of thousands of data points are summarized in a single figure</a:t>
            </a:r>
          </a:p>
          <a:p>
            <a:pPr lvl="1">
              <a:buFont typeface="Arial" charset="0"/>
              <a:buNone/>
            </a:pPr>
            <a:r>
              <a:rPr lang="en-US" dirty="0"/>
              <a:t> </a:t>
            </a:r>
          </a:p>
          <a:p>
            <a:pPr lvl="1">
              <a:lnSpc>
                <a:spcPct val="90000"/>
              </a:lnSpc>
              <a:spcBef>
                <a:spcPct val="15000"/>
              </a:spcBef>
            </a:pPr>
            <a:endParaRPr lang="en-US" dirty="0"/>
          </a:p>
          <a:p>
            <a:pPr lvl="2">
              <a:lnSpc>
                <a:spcPct val="90000"/>
              </a:lnSpc>
              <a:buFont typeface="Wingdings" charset="2"/>
              <a:buNone/>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8293" name="Rectangle 5"/>
          <p:cNvSpPr>
            <a:spLocks noGrp="1" noChangeArrowheads="1"/>
          </p:cNvSpPr>
          <p:nvPr>
            <p:ph type="title"/>
          </p:nvPr>
        </p:nvSpPr>
        <p:spPr/>
        <p:txBody>
          <a:bodyPr/>
          <a:lstStyle/>
          <a:p>
            <a:r>
              <a:rPr lang="en-US" dirty="0" smtClean="0"/>
              <a:t>Napoleon’s March to Moscow (1812)</a:t>
            </a:r>
            <a:endParaRPr lang="en-US" dirty="0"/>
          </a:p>
        </p:txBody>
      </p:sp>
      <p:pic>
        <p:nvPicPr>
          <p:cNvPr id="1548292" name="Picture 4" descr="poster_OrigMinard"/>
          <p:cNvPicPr>
            <a:picLocks noGrp="1" noChangeAspect="1" noChangeArrowheads="1"/>
          </p:cNvPicPr>
          <p:nvPr>
            <p:ph idx="1"/>
          </p:nvPr>
        </p:nvPicPr>
        <p:blipFill>
          <a:blip r:embed="rId2" cstate="print"/>
          <a:srcRect t="5795" b="23179"/>
          <a:stretch>
            <a:fillRect/>
          </a:stretch>
        </p:blipFill>
        <p:spPr>
          <a:xfrm>
            <a:off x="696278" y="1295400"/>
            <a:ext cx="7457122" cy="3733800"/>
          </a:xfrm>
          <a:noFill/>
          <a:ln/>
        </p:spPr>
      </p:pic>
      <p:sp>
        <p:nvSpPr>
          <p:cNvPr id="4" name="TextBox 3"/>
          <p:cNvSpPr txBox="1"/>
          <p:nvPr/>
        </p:nvSpPr>
        <p:spPr>
          <a:xfrm>
            <a:off x="457200" y="5029200"/>
            <a:ext cx="8458200" cy="1255728"/>
          </a:xfrm>
          <a:prstGeom prst="rect">
            <a:avLst/>
          </a:prstGeom>
          <a:noFill/>
        </p:spPr>
        <p:txBody>
          <a:bodyPr wrap="square" rtlCol="0">
            <a:spAutoFit/>
          </a:bodyPr>
          <a:lstStyle/>
          <a:p>
            <a:r>
              <a:rPr lang="en-US" dirty="0" smtClean="0"/>
              <a:t/>
            </a:r>
            <a:br>
              <a:rPr lang="en-US" dirty="0" smtClean="0"/>
            </a:br>
            <a:r>
              <a:rPr lang="en-US" dirty="0" smtClean="0"/>
              <a:t>Probably </a:t>
            </a:r>
            <a:r>
              <a:rPr lang="en-US" b="1" dirty="0" smtClean="0">
                <a:solidFill>
                  <a:srgbClr val="FF0000"/>
                </a:solidFill>
              </a:rPr>
              <a:t>the best statistical graphic ever drawn</a:t>
            </a:r>
            <a:r>
              <a:rPr lang="en-US" dirty="0" smtClean="0"/>
              <a:t>, this map by Charles Joseph </a:t>
            </a:r>
            <a:r>
              <a:rPr lang="en-US" dirty="0" err="1" smtClean="0"/>
              <a:t>Minard</a:t>
            </a:r>
            <a:r>
              <a:rPr lang="en-US" dirty="0" smtClean="0"/>
              <a:t> portrays the losses suffered by Napoleon's army in the Russian campaign of 1812. Beginning at the Polish-Russian border, the thick band shows the size of the army at each position. The path of Napoleon's retreat from Moscow in the bitterly cold winter is depicted by the dark lower band, which is tied to temperature and time scales.</a:t>
            </a:r>
            <a:endParaRPr lang="en-US" dirty="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p:txBody>
          <a:bodyPr/>
          <a:lstStyle/>
          <a:p>
            <a:r>
              <a:rPr lang="en-US"/>
              <a:t>What is data exploration?</a:t>
            </a:r>
          </a:p>
        </p:txBody>
      </p:sp>
      <p:sp>
        <p:nvSpPr>
          <p:cNvPr id="649225" name="Rectangle 9"/>
          <p:cNvSpPr>
            <a:spLocks noGrp="1" noChangeArrowheads="1"/>
          </p:cNvSpPr>
          <p:nvPr>
            <p:ph type="body" sz="half" idx="1"/>
          </p:nvPr>
        </p:nvSpPr>
        <p:spPr>
          <a:xfrm>
            <a:off x="381000" y="2057400"/>
            <a:ext cx="8199438" cy="4343400"/>
          </a:xfrm>
        </p:spPr>
        <p:txBody>
          <a:bodyPr/>
          <a:lstStyle/>
          <a:p>
            <a:pPr>
              <a:lnSpc>
                <a:spcPct val="90000"/>
              </a:lnSpc>
            </a:pPr>
            <a:r>
              <a:rPr lang="en-US" sz="2400" dirty="0"/>
              <a:t>Key motivations of data exploration include</a:t>
            </a:r>
            <a:endParaRPr lang="en-US" sz="2000" dirty="0"/>
          </a:p>
          <a:p>
            <a:pPr lvl="1">
              <a:lnSpc>
                <a:spcPct val="90000"/>
              </a:lnSpc>
            </a:pPr>
            <a:r>
              <a:rPr lang="en-US" sz="2000" dirty="0"/>
              <a:t>Helping to select the right tool for preprocessing or analysis</a:t>
            </a:r>
          </a:p>
          <a:p>
            <a:pPr lvl="1">
              <a:lnSpc>
                <a:spcPct val="90000"/>
              </a:lnSpc>
            </a:pPr>
            <a:r>
              <a:rPr lang="en-US" sz="2000" dirty="0"/>
              <a:t>Making use of humans’ abilities to recognize patterns</a:t>
            </a:r>
          </a:p>
          <a:p>
            <a:pPr lvl="2">
              <a:lnSpc>
                <a:spcPct val="90000"/>
              </a:lnSpc>
            </a:pPr>
            <a:r>
              <a:rPr lang="en-US" dirty="0"/>
              <a:t> People can recognize patterns not captured by data analysis tools</a:t>
            </a:r>
            <a:r>
              <a:rPr lang="en-US" sz="1600" dirty="0"/>
              <a:t> </a:t>
            </a:r>
            <a:br>
              <a:rPr lang="en-US" sz="1600" dirty="0"/>
            </a:br>
            <a:endParaRPr lang="en-US" sz="1600" dirty="0"/>
          </a:p>
          <a:p>
            <a:pPr>
              <a:lnSpc>
                <a:spcPct val="90000"/>
              </a:lnSpc>
            </a:pPr>
            <a:r>
              <a:rPr lang="en-US" sz="2400" dirty="0"/>
              <a:t>Related to the area of Exploratory Data Analysis (EDA)</a:t>
            </a:r>
          </a:p>
          <a:p>
            <a:pPr lvl="1">
              <a:lnSpc>
                <a:spcPct val="90000"/>
              </a:lnSpc>
            </a:pPr>
            <a:r>
              <a:rPr lang="en-US" sz="2000" dirty="0"/>
              <a:t>Created by statistician John </a:t>
            </a:r>
            <a:r>
              <a:rPr lang="en-US" sz="2000" dirty="0" err="1"/>
              <a:t>Tukey</a:t>
            </a:r>
            <a:endParaRPr lang="en-US" sz="2000" dirty="0"/>
          </a:p>
          <a:p>
            <a:pPr lvl="1">
              <a:lnSpc>
                <a:spcPct val="90000"/>
              </a:lnSpc>
            </a:pPr>
            <a:r>
              <a:rPr lang="en-US" sz="2000" dirty="0"/>
              <a:t>Seminal book is Exploratory Data Analysis by </a:t>
            </a:r>
            <a:r>
              <a:rPr lang="en-US" sz="2000" dirty="0" err="1"/>
              <a:t>Tukey</a:t>
            </a:r>
            <a:endParaRPr lang="en-US" sz="2000" dirty="0"/>
          </a:p>
          <a:p>
            <a:pPr lvl="1">
              <a:lnSpc>
                <a:spcPct val="90000"/>
              </a:lnSpc>
            </a:pPr>
            <a:r>
              <a:rPr lang="en-US" sz="2000" dirty="0"/>
              <a:t>A nice online introduction can be found in Chapter 1 of the NIST Engineering Statistics Handbook</a:t>
            </a:r>
          </a:p>
          <a:p>
            <a:pPr lvl="1">
              <a:lnSpc>
                <a:spcPct val="90000"/>
              </a:lnSpc>
              <a:buFont typeface="Arial" charset="0"/>
              <a:buNone/>
            </a:pPr>
            <a:r>
              <a:rPr lang="en-US" sz="2000" dirty="0">
                <a:hlinkClick r:id="rId3"/>
              </a:rPr>
              <a:t>http://www.itl.nist.gov/div898/handbook/index.htm</a:t>
            </a:r>
            <a:endParaRPr lang="en-US" sz="2000" dirty="0"/>
          </a:p>
        </p:txBody>
      </p:sp>
      <p:sp>
        <p:nvSpPr>
          <p:cNvPr id="649234" name="Text Box 18"/>
          <p:cNvSpPr txBox="1">
            <a:spLocks noChangeArrowheads="1"/>
          </p:cNvSpPr>
          <p:nvPr/>
        </p:nvSpPr>
        <p:spPr bwMode="auto">
          <a:xfrm>
            <a:off x="381000" y="1066800"/>
            <a:ext cx="7848600" cy="911225"/>
          </a:xfrm>
          <a:prstGeom prst="rect">
            <a:avLst/>
          </a:prstGeom>
          <a:noFill/>
          <a:ln w="12700">
            <a:noFill/>
            <a:miter lim="800000"/>
            <a:headEnd/>
            <a:tailEnd/>
          </a:ln>
          <a:effectLst/>
        </p:spPr>
        <p:txBody>
          <a:bodyPr>
            <a:spAutoFit/>
          </a:bodyPr>
          <a:lstStyle/>
          <a:p>
            <a:pPr>
              <a:spcBef>
                <a:spcPct val="10000"/>
              </a:spcBef>
              <a:buSzPct val="75000"/>
              <a:buFont typeface="Monotype Sorts" charset="2"/>
              <a:buNone/>
            </a:pPr>
            <a:r>
              <a:rPr lang="en-US" sz="2800" b="1"/>
              <a:t>A preliminary exploration of the data to better understand its characteristics.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058" name="Rectangle 2"/>
          <p:cNvSpPr>
            <a:spLocks noGrp="1" noChangeArrowheads="1"/>
          </p:cNvSpPr>
          <p:nvPr>
            <p:ph type="title"/>
          </p:nvPr>
        </p:nvSpPr>
        <p:spPr/>
        <p:txBody>
          <a:bodyPr/>
          <a:lstStyle/>
          <a:p>
            <a:r>
              <a:rPr lang="en-US"/>
              <a:t>Representation</a:t>
            </a:r>
          </a:p>
        </p:txBody>
      </p:sp>
      <p:sp>
        <p:nvSpPr>
          <p:cNvPr id="941059" name="Rectangle 3"/>
          <p:cNvSpPr>
            <a:spLocks noGrp="1" noChangeArrowheads="1"/>
          </p:cNvSpPr>
          <p:nvPr>
            <p:ph type="body" idx="1"/>
          </p:nvPr>
        </p:nvSpPr>
        <p:spPr>
          <a:xfrm>
            <a:off x="411163" y="1143000"/>
            <a:ext cx="8428037" cy="5334000"/>
          </a:xfrm>
        </p:spPr>
        <p:txBody>
          <a:bodyPr/>
          <a:lstStyle/>
          <a:p>
            <a:pPr>
              <a:lnSpc>
                <a:spcPct val="90000"/>
              </a:lnSpc>
              <a:tabLst>
                <a:tab pos="1257300" algn="l"/>
              </a:tabLst>
            </a:pPr>
            <a:r>
              <a:rPr lang="en-US"/>
              <a:t>Is the mapping of information to a visual format</a:t>
            </a:r>
          </a:p>
          <a:p>
            <a:pPr>
              <a:lnSpc>
                <a:spcPct val="90000"/>
              </a:lnSpc>
              <a:tabLst>
                <a:tab pos="1257300" algn="l"/>
              </a:tabLst>
            </a:pPr>
            <a:r>
              <a:rPr lang="en-US"/>
              <a:t>Data objects, their attributes, and the relationships among data objects are translated into graphical elements such as points, lines, shapes, and colors.</a:t>
            </a:r>
          </a:p>
          <a:p>
            <a:pPr>
              <a:lnSpc>
                <a:spcPct val="90000"/>
              </a:lnSpc>
              <a:tabLst>
                <a:tab pos="1257300" algn="l"/>
              </a:tabLst>
            </a:pPr>
            <a:r>
              <a:rPr lang="en-US"/>
              <a:t>Example: </a:t>
            </a:r>
          </a:p>
          <a:p>
            <a:pPr lvl="1">
              <a:lnSpc>
                <a:spcPct val="90000"/>
              </a:lnSpc>
              <a:tabLst>
                <a:tab pos="1257300" algn="l"/>
              </a:tabLst>
            </a:pPr>
            <a:r>
              <a:rPr lang="en-US"/>
              <a:t>Objects are often represented as points</a:t>
            </a:r>
          </a:p>
          <a:p>
            <a:pPr lvl="1">
              <a:lnSpc>
                <a:spcPct val="90000"/>
              </a:lnSpc>
              <a:tabLst>
                <a:tab pos="1257300" algn="l"/>
              </a:tabLst>
            </a:pPr>
            <a:r>
              <a:rPr lang="en-US"/>
              <a:t>Their attribute values can be represented as the position of the points or the characteristics of the points, e.g., color, size, and shape</a:t>
            </a:r>
          </a:p>
          <a:p>
            <a:pPr lvl="1">
              <a:lnSpc>
                <a:spcPct val="90000"/>
              </a:lnSpc>
              <a:tabLst>
                <a:tab pos="1257300" algn="l"/>
              </a:tabLst>
            </a:pPr>
            <a:r>
              <a:rPr lang="en-US"/>
              <a:t>If position is used, then the relationships of points, i.e., whether they form groups or a point is an outlier, is easily perceived.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3106" name="Rectangle 2"/>
          <p:cNvSpPr>
            <a:spLocks noGrp="1" noChangeArrowheads="1"/>
          </p:cNvSpPr>
          <p:nvPr>
            <p:ph type="title"/>
          </p:nvPr>
        </p:nvSpPr>
        <p:spPr/>
        <p:txBody>
          <a:bodyPr/>
          <a:lstStyle/>
          <a:p>
            <a:r>
              <a:rPr lang="en-US"/>
              <a:t>Arrangement</a:t>
            </a:r>
          </a:p>
        </p:txBody>
      </p:sp>
      <p:sp>
        <p:nvSpPr>
          <p:cNvPr id="943107" name="Rectangle 3"/>
          <p:cNvSpPr>
            <a:spLocks noGrp="1" noChangeArrowheads="1"/>
          </p:cNvSpPr>
          <p:nvPr>
            <p:ph type="body" idx="1"/>
          </p:nvPr>
        </p:nvSpPr>
        <p:spPr>
          <a:xfrm>
            <a:off x="411163" y="1143000"/>
            <a:ext cx="8428037" cy="5181600"/>
          </a:xfrm>
        </p:spPr>
        <p:txBody>
          <a:bodyPr/>
          <a:lstStyle/>
          <a:p>
            <a:r>
              <a:rPr lang="en-US"/>
              <a:t>Is the placement of visual elements within a display</a:t>
            </a:r>
          </a:p>
          <a:p>
            <a:r>
              <a:rPr lang="en-US"/>
              <a:t>Can make a large difference in how easy it is to understand the data</a:t>
            </a:r>
          </a:p>
          <a:p>
            <a:r>
              <a:rPr lang="en-US"/>
              <a:t>Example:  </a:t>
            </a:r>
          </a:p>
          <a:p>
            <a:endParaRPr lang="en-US"/>
          </a:p>
          <a:p>
            <a:pPr lvl="1"/>
            <a:endParaRPr lang="en-US"/>
          </a:p>
        </p:txBody>
      </p:sp>
      <p:pic>
        <p:nvPicPr>
          <p:cNvPr id="943108" name="Picture 4"/>
          <p:cNvPicPr>
            <a:picLocks noChangeAspect="1" noChangeArrowheads="1"/>
          </p:cNvPicPr>
          <p:nvPr/>
        </p:nvPicPr>
        <p:blipFill>
          <a:blip r:embed="rId3" cstate="print"/>
          <a:srcRect/>
          <a:stretch>
            <a:fillRect/>
          </a:stretch>
        </p:blipFill>
        <p:spPr bwMode="auto">
          <a:xfrm>
            <a:off x="838200" y="3582988"/>
            <a:ext cx="6992938" cy="2741612"/>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154" name="Rectangle 2"/>
          <p:cNvSpPr>
            <a:spLocks noGrp="1" noChangeArrowheads="1"/>
          </p:cNvSpPr>
          <p:nvPr>
            <p:ph type="title"/>
          </p:nvPr>
        </p:nvSpPr>
        <p:spPr/>
        <p:txBody>
          <a:bodyPr/>
          <a:lstStyle/>
          <a:p>
            <a:r>
              <a:rPr lang="en-US"/>
              <a:t>Selection</a:t>
            </a:r>
          </a:p>
        </p:txBody>
      </p:sp>
      <p:sp>
        <p:nvSpPr>
          <p:cNvPr id="945155" name="Rectangle 3"/>
          <p:cNvSpPr>
            <a:spLocks noGrp="1" noChangeArrowheads="1"/>
          </p:cNvSpPr>
          <p:nvPr>
            <p:ph type="body" idx="1"/>
          </p:nvPr>
        </p:nvSpPr>
        <p:spPr>
          <a:xfrm>
            <a:off x="411163" y="1143000"/>
            <a:ext cx="8428037" cy="5486400"/>
          </a:xfrm>
        </p:spPr>
        <p:txBody>
          <a:bodyPr/>
          <a:lstStyle/>
          <a:p>
            <a:pPr>
              <a:lnSpc>
                <a:spcPct val="90000"/>
              </a:lnSpc>
            </a:pPr>
            <a:r>
              <a:rPr lang="en-US"/>
              <a:t>Is the elimination or the de-emphasis of certain objects and attributes</a:t>
            </a:r>
          </a:p>
          <a:p>
            <a:pPr>
              <a:lnSpc>
                <a:spcPct val="90000"/>
              </a:lnSpc>
            </a:pPr>
            <a:r>
              <a:rPr lang="en-US"/>
              <a:t>Selection may involve the chossing a subset of attributes </a:t>
            </a:r>
          </a:p>
          <a:p>
            <a:pPr lvl="1">
              <a:lnSpc>
                <a:spcPct val="90000"/>
              </a:lnSpc>
            </a:pPr>
            <a:r>
              <a:rPr lang="en-US"/>
              <a:t>Dimensionality reduction is often used to reduce the number of dimensions to two or three</a:t>
            </a:r>
          </a:p>
          <a:p>
            <a:pPr lvl="1">
              <a:lnSpc>
                <a:spcPct val="90000"/>
              </a:lnSpc>
            </a:pPr>
            <a:r>
              <a:rPr lang="en-US"/>
              <a:t>Alternatively, pairs of attributes can be considered</a:t>
            </a:r>
          </a:p>
          <a:p>
            <a:pPr>
              <a:lnSpc>
                <a:spcPct val="90000"/>
              </a:lnSpc>
            </a:pPr>
            <a:r>
              <a:rPr lang="en-US"/>
              <a:t>Selection may also involve choosing a subset of objects</a:t>
            </a:r>
          </a:p>
          <a:p>
            <a:pPr lvl="1">
              <a:lnSpc>
                <a:spcPct val="90000"/>
              </a:lnSpc>
            </a:pPr>
            <a:r>
              <a:rPr lang="en-US"/>
              <a:t> A region of the screen can only show so many points</a:t>
            </a:r>
          </a:p>
          <a:p>
            <a:pPr lvl="1">
              <a:lnSpc>
                <a:spcPct val="90000"/>
              </a:lnSpc>
            </a:pPr>
            <a:r>
              <a:rPr lang="en-US"/>
              <a:t>Can sample, but want to preserve points in sparse areas </a:t>
            </a:r>
          </a:p>
          <a:p>
            <a:pPr lvl="1">
              <a:lnSpc>
                <a:spcPct val="90000"/>
              </a:lnSpc>
            </a:pP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0882" name="Rectangle 2"/>
          <p:cNvSpPr>
            <a:spLocks noGrp="1" noChangeArrowheads="1"/>
          </p:cNvSpPr>
          <p:nvPr>
            <p:ph type="title"/>
          </p:nvPr>
        </p:nvSpPr>
        <p:spPr/>
        <p:txBody>
          <a:bodyPr/>
          <a:lstStyle/>
          <a:p>
            <a:r>
              <a:rPr lang="en-US" dirty="0" smtClean="0"/>
              <a:t>Visualization Techniques</a:t>
            </a:r>
            <a:endParaRPr lang="en-US" dirty="0"/>
          </a:p>
        </p:txBody>
      </p:sp>
      <p:sp>
        <p:nvSpPr>
          <p:cNvPr id="1530883" name="Rectangle 3"/>
          <p:cNvSpPr>
            <a:spLocks noGrp="1" noChangeArrowheads="1"/>
          </p:cNvSpPr>
          <p:nvPr>
            <p:ph type="body" idx="1"/>
          </p:nvPr>
        </p:nvSpPr>
        <p:spPr/>
        <p:txBody>
          <a:bodyPr/>
          <a:lstStyle/>
          <a:p>
            <a:r>
              <a:rPr lang="en-US" dirty="0" smtClean="0"/>
              <a:t>Visualizing </a:t>
            </a:r>
            <a:r>
              <a:rPr lang="en-US" dirty="0"/>
              <a:t>dispersion</a:t>
            </a:r>
          </a:p>
          <a:p>
            <a:pPr lvl="1"/>
            <a:r>
              <a:rPr lang="en-US" dirty="0" smtClean="0"/>
              <a:t>Histograms</a:t>
            </a:r>
          </a:p>
          <a:p>
            <a:pPr lvl="1"/>
            <a:r>
              <a:rPr lang="en-US" dirty="0" smtClean="0"/>
              <a:t>Percentile plots</a:t>
            </a:r>
            <a:endParaRPr lang="en-US" dirty="0"/>
          </a:p>
          <a:p>
            <a:pPr lvl="1"/>
            <a:r>
              <a:rPr lang="en-US" dirty="0"/>
              <a:t>Box </a:t>
            </a:r>
            <a:r>
              <a:rPr lang="en-US" dirty="0" smtClean="0"/>
              <a:t>plots</a:t>
            </a:r>
            <a:endParaRPr lang="en-US" dirty="0"/>
          </a:p>
          <a:p>
            <a:pPr lvl="1"/>
            <a:r>
              <a:rPr lang="en-US" dirty="0" smtClean="0"/>
              <a:t>Scatter </a:t>
            </a:r>
            <a:r>
              <a:rPr lang="en-US" dirty="0"/>
              <a:t>plots</a:t>
            </a:r>
          </a:p>
          <a:p>
            <a:r>
              <a:rPr lang="en-US" dirty="0"/>
              <a:t>Density surface and gradient plots</a:t>
            </a:r>
          </a:p>
          <a:p>
            <a:r>
              <a:rPr lang="en-US" dirty="0"/>
              <a:t>Animation</a:t>
            </a:r>
          </a:p>
          <a:p>
            <a:r>
              <a:rPr lang="en-US" dirty="0"/>
              <a:t>Iconic </a:t>
            </a:r>
            <a:r>
              <a:rPr lang="en-US" dirty="0" smtClean="0"/>
              <a:t>representation</a:t>
            </a:r>
          </a:p>
          <a:p>
            <a:r>
              <a:rPr lang="en-US" dirty="0" smtClean="0"/>
              <a:t>Parallel Coordinates</a:t>
            </a:r>
            <a:endParaRPr lang="en-US" dirty="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0" name="Rectangle 2"/>
          <p:cNvSpPr>
            <a:spLocks noGrp="1" noChangeArrowheads="1"/>
          </p:cNvSpPr>
          <p:nvPr>
            <p:ph type="title"/>
          </p:nvPr>
        </p:nvSpPr>
        <p:spPr>
          <a:xfrm>
            <a:off x="381000" y="152400"/>
            <a:ext cx="8458200" cy="533400"/>
          </a:xfrm>
        </p:spPr>
        <p:txBody>
          <a:bodyPr/>
          <a:lstStyle/>
          <a:p>
            <a:r>
              <a:rPr lang="en-US" sz="2800" dirty="0"/>
              <a:t>Visualization Techniques: </a:t>
            </a:r>
            <a:r>
              <a:rPr lang="en-US" sz="2800" dirty="0" smtClean="0"/>
              <a:t>Histograms Analysis</a:t>
            </a:r>
            <a:endParaRPr lang="en-US" sz="2800" dirty="0"/>
          </a:p>
        </p:txBody>
      </p:sp>
      <p:sp>
        <p:nvSpPr>
          <p:cNvPr id="949251" name="Rectangle 3"/>
          <p:cNvSpPr>
            <a:spLocks noGrp="1" noChangeArrowheads="1"/>
          </p:cNvSpPr>
          <p:nvPr>
            <p:ph type="body" idx="1"/>
          </p:nvPr>
        </p:nvSpPr>
        <p:spPr>
          <a:xfrm>
            <a:off x="411163" y="1143000"/>
            <a:ext cx="8428037" cy="2895600"/>
          </a:xfrm>
        </p:spPr>
        <p:txBody>
          <a:bodyPr/>
          <a:lstStyle/>
          <a:p>
            <a:r>
              <a:rPr lang="en-US" sz="2400"/>
              <a:t>Histogram </a:t>
            </a:r>
          </a:p>
          <a:p>
            <a:pPr lvl="1"/>
            <a:r>
              <a:rPr lang="en-US" sz="2000"/>
              <a:t>Usually shows the distribution of values of a single variable</a:t>
            </a:r>
          </a:p>
          <a:p>
            <a:pPr lvl="1"/>
            <a:r>
              <a:rPr lang="en-US" sz="2000"/>
              <a:t>Divide the values into bins and show a bar plot of the number of objects in each bin. </a:t>
            </a:r>
          </a:p>
          <a:p>
            <a:pPr lvl="1"/>
            <a:r>
              <a:rPr lang="en-US" sz="2000"/>
              <a:t>The height of each bar indicates the number of objects</a:t>
            </a:r>
          </a:p>
          <a:p>
            <a:pPr lvl="1"/>
            <a:r>
              <a:rPr lang="en-US" sz="2000"/>
              <a:t>Shape of histogram depends on the number of bins</a:t>
            </a:r>
          </a:p>
          <a:p>
            <a:r>
              <a:rPr lang="en-US" sz="2400"/>
              <a:t>Example: Petal Width </a:t>
            </a:r>
            <a:r>
              <a:rPr lang="en-US" sz="2000"/>
              <a:t>(10 and 20 bins, respectively)</a:t>
            </a:r>
            <a:r>
              <a:rPr lang="en-US" sz="2400"/>
              <a:t> </a:t>
            </a:r>
          </a:p>
          <a:p>
            <a:pPr lvl="1">
              <a:buFont typeface="Arial" charset="0"/>
              <a:buNone/>
            </a:pPr>
            <a:endParaRPr lang="en-US" sz="2000"/>
          </a:p>
        </p:txBody>
      </p:sp>
      <p:pic>
        <p:nvPicPr>
          <p:cNvPr id="949252" name="Picture 4"/>
          <p:cNvPicPr>
            <a:picLocks noChangeAspect="1" noChangeArrowheads="1"/>
          </p:cNvPicPr>
          <p:nvPr/>
        </p:nvPicPr>
        <p:blipFill>
          <a:blip r:embed="rId3" cstate="print"/>
          <a:srcRect l="2278" b="3267"/>
          <a:stretch>
            <a:fillRect/>
          </a:stretch>
        </p:blipFill>
        <p:spPr bwMode="auto">
          <a:xfrm>
            <a:off x="762000" y="3962400"/>
            <a:ext cx="3268663" cy="2209800"/>
          </a:xfrm>
          <a:prstGeom prst="rect">
            <a:avLst/>
          </a:prstGeom>
          <a:noFill/>
          <a:ln w="12700">
            <a:noFill/>
            <a:miter lim="800000"/>
            <a:headEnd/>
            <a:tailEnd/>
          </a:ln>
          <a:effectLst/>
        </p:spPr>
      </p:pic>
      <p:pic>
        <p:nvPicPr>
          <p:cNvPr id="949253" name="Picture 5"/>
          <p:cNvPicPr>
            <a:picLocks noChangeAspect="1" noChangeArrowheads="1"/>
          </p:cNvPicPr>
          <p:nvPr/>
        </p:nvPicPr>
        <p:blipFill>
          <a:blip r:embed="rId4" cstate="print"/>
          <a:srcRect l="2278" b="3267"/>
          <a:stretch>
            <a:fillRect/>
          </a:stretch>
        </p:blipFill>
        <p:spPr bwMode="auto">
          <a:xfrm>
            <a:off x="4495800" y="3962400"/>
            <a:ext cx="3268663" cy="22098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4503" name="Picture 7"/>
          <p:cNvPicPr>
            <a:picLocks noGrp="1" noChangeAspect="1" noChangeArrowheads="1"/>
          </p:cNvPicPr>
          <p:nvPr>
            <p:ph sz="half" idx="2"/>
          </p:nvPr>
        </p:nvPicPr>
        <p:blipFill>
          <a:blip r:embed="rId2" cstate="print"/>
          <a:srcRect/>
          <a:stretch>
            <a:fillRect/>
          </a:stretch>
        </p:blipFill>
        <p:spPr>
          <a:xfrm>
            <a:off x="1066800" y="3124200"/>
            <a:ext cx="7010400" cy="3244850"/>
          </a:xfrm>
          <a:noFill/>
          <a:ln/>
        </p:spPr>
      </p:pic>
      <p:sp>
        <p:nvSpPr>
          <p:cNvPr id="1514498" name="Rectangle 2"/>
          <p:cNvSpPr>
            <a:spLocks noGrp="1" noChangeArrowheads="1"/>
          </p:cNvSpPr>
          <p:nvPr>
            <p:ph type="title"/>
          </p:nvPr>
        </p:nvSpPr>
        <p:spPr/>
        <p:txBody>
          <a:bodyPr/>
          <a:lstStyle/>
          <a:p>
            <a:r>
              <a:rPr lang="en-US"/>
              <a:t>Percentile plots</a:t>
            </a:r>
          </a:p>
        </p:txBody>
      </p:sp>
      <p:sp>
        <p:nvSpPr>
          <p:cNvPr id="1514499" name="Rectangle 3"/>
          <p:cNvSpPr>
            <a:spLocks noGrp="1" noChangeArrowheads="1"/>
          </p:cNvSpPr>
          <p:nvPr>
            <p:ph type="body" sz="half" idx="1"/>
          </p:nvPr>
        </p:nvSpPr>
        <p:spPr>
          <a:xfrm>
            <a:off x="692150" y="1435100"/>
            <a:ext cx="7918450" cy="2146300"/>
          </a:xfrm>
        </p:spPr>
        <p:txBody>
          <a:bodyPr/>
          <a:lstStyle/>
          <a:p>
            <a:r>
              <a:rPr lang="en-US" sz="2400"/>
              <a:t>Plot cumulative distribution information to display both the overall behavior and unusual occurrences</a:t>
            </a:r>
          </a:p>
          <a:p>
            <a:pPr lvl="1"/>
            <a:r>
              <a:rPr lang="en-US" sz="2000"/>
              <a:t>Sort data by increasing values</a:t>
            </a:r>
          </a:p>
          <a:p>
            <a:pPr lvl="1"/>
            <a:r>
              <a:rPr lang="en-US" sz="2000"/>
              <a:t>Percentile fraction </a:t>
            </a:r>
            <a:r>
              <a:rPr lang="en-US" sz="2000" i="1"/>
              <a:t>f</a:t>
            </a:r>
            <a:r>
              <a:rPr lang="en-US" sz="2000" i="1" baseline="-25000"/>
              <a:t>i</a:t>
            </a:r>
            <a:r>
              <a:rPr lang="en-US" sz="2000" i="1"/>
              <a:t> </a:t>
            </a:r>
            <a:r>
              <a:rPr lang="en-US" sz="2000"/>
              <a:t>indicates that approximately (100 </a:t>
            </a:r>
            <a:r>
              <a:rPr lang="en-US" sz="2000" i="1"/>
              <a:t>f</a:t>
            </a:r>
            <a:r>
              <a:rPr lang="en-US" sz="2000" i="1" baseline="-25000"/>
              <a:t>i</a:t>
            </a:r>
            <a:r>
              <a:rPr lang="en-US" sz="2000" i="1"/>
              <a:t>)</a:t>
            </a:r>
            <a:r>
              <a:rPr lang="en-US" sz="2000"/>
              <a:t>% of the data have values below or equal to the value </a:t>
            </a:r>
            <a:r>
              <a:rPr lang="en-US" sz="2000" i="1"/>
              <a:t>x</a:t>
            </a:r>
            <a:r>
              <a:rPr lang="en-US" sz="2000" i="1" baseline="-25000"/>
              <a:t>i</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98788" name="Picture 4"/>
          <p:cNvPicPr>
            <a:picLocks noChangeAspect="1" noChangeArrowheads="1"/>
          </p:cNvPicPr>
          <p:nvPr/>
        </p:nvPicPr>
        <p:blipFill>
          <a:blip r:embed="rId2" cstate="print"/>
          <a:srcRect/>
          <a:stretch>
            <a:fillRect/>
          </a:stretch>
        </p:blipFill>
        <p:spPr bwMode="auto">
          <a:xfrm>
            <a:off x="2057400" y="3200400"/>
            <a:ext cx="4876800" cy="3048000"/>
          </a:xfrm>
          <a:prstGeom prst="rect">
            <a:avLst/>
          </a:prstGeom>
          <a:noFill/>
          <a:ln w="9525">
            <a:noFill/>
            <a:miter lim="800000"/>
            <a:headEnd/>
            <a:tailEnd/>
          </a:ln>
          <a:effectLst/>
        </p:spPr>
      </p:pic>
      <p:sp>
        <p:nvSpPr>
          <p:cNvPr id="1398789" name="Rectangle 5"/>
          <p:cNvSpPr>
            <a:spLocks noGrp="1" noChangeArrowheads="1"/>
          </p:cNvSpPr>
          <p:nvPr>
            <p:ph type="title"/>
          </p:nvPr>
        </p:nvSpPr>
        <p:spPr/>
        <p:txBody>
          <a:bodyPr/>
          <a:lstStyle/>
          <a:p>
            <a:r>
              <a:rPr lang="en-US"/>
              <a:t>Percentile-percentile plot</a:t>
            </a:r>
          </a:p>
        </p:txBody>
      </p:sp>
      <p:sp>
        <p:nvSpPr>
          <p:cNvPr id="1398790" name="Rectangle 6"/>
          <p:cNvSpPr>
            <a:spLocks noGrp="1" noChangeArrowheads="1"/>
          </p:cNvSpPr>
          <p:nvPr>
            <p:ph type="body" idx="1"/>
          </p:nvPr>
        </p:nvSpPr>
        <p:spPr>
          <a:xfrm>
            <a:off x="304800" y="1435100"/>
            <a:ext cx="8534400" cy="2070100"/>
          </a:xfrm>
        </p:spPr>
        <p:txBody>
          <a:bodyPr/>
          <a:lstStyle/>
          <a:p>
            <a:r>
              <a:rPr lang="en-US" sz="2400"/>
              <a:t>Graphs the percentiles of one univariate distribution against the corresponding percentiles of another</a:t>
            </a:r>
          </a:p>
          <a:p>
            <a:r>
              <a:rPr lang="en-US" sz="2400"/>
              <a:t>Allows the user to view whether there is a shift in going from one distribution to another</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15170" name="Rectangle 2"/>
          <p:cNvSpPr>
            <a:spLocks noGrp="1" noChangeArrowheads="1"/>
          </p:cNvSpPr>
          <p:nvPr>
            <p:ph type="title"/>
          </p:nvPr>
        </p:nvSpPr>
        <p:spPr/>
        <p:txBody>
          <a:bodyPr/>
          <a:lstStyle/>
          <a:p>
            <a:r>
              <a:rPr lang="en-US"/>
              <a:t>Quartiles</a:t>
            </a:r>
          </a:p>
        </p:txBody>
      </p:sp>
      <p:sp>
        <p:nvSpPr>
          <p:cNvPr id="1415171" name="Rectangle 3"/>
          <p:cNvSpPr>
            <a:spLocks noGrp="1" noChangeArrowheads="1"/>
          </p:cNvSpPr>
          <p:nvPr>
            <p:ph type="body" idx="1"/>
          </p:nvPr>
        </p:nvSpPr>
        <p:spPr>
          <a:xfrm>
            <a:off x="692150" y="1435100"/>
            <a:ext cx="5556250" cy="4891088"/>
          </a:xfrm>
        </p:spPr>
        <p:txBody>
          <a:bodyPr/>
          <a:lstStyle/>
          <a:p>
            <a:r>
              <a:rPr lang="en-US"/>
              <a:t>Split percentiles into four parts</a:t>
            </a:r>
          </a:p>
          <a:p>
            <a:pPr lvl="1"/>
            <a:r>
              <a:rPr lang="en-US"/>
              <a:t>First through fourth quartiles</a:t>
            </a:r>
          </a:p>
          <a:p>
            <a:r>
              <a:rPr lang="en-US"/>
              <a:t>Inter-quartile range IQR</a:t>
            </a:r>
          </a:p>
          <a:p>
            <a:pPr lvl="1"/>
            <a:r>
              <a:rPr lang="en-US"/>
              <a:t>IQR = Q</a:t>
            </a:r>
            <a:r>
              <a:rPr lang="en-US" baseline="-25000"/>
              <a:t>3</a:t>
            </a:r>
            <a:r>
              <a:rPr lang="en-US"/>
              <a:t> – Q</a:t>
            </a:r>
            <a:r>
              <a:rPr lang="en-US" baseline="-25000"/>
              <a:t>1</a:t>
            </a:r>
          </a:p>
          <a:p>
            <a:r>
              <a:rPr lang="en-US"/>
              <a:t>Outliers</a:t>
            </a:r>
          </a:p>
          <a:p>
            <a:pPr lvl="1"/>
            <a:r>
              <a:rPr lang="en-US"/>
              <a:t>A subjective notion</a:t>
            </a:r>
          </a:p>
          <a:p>
            <a:pPr lvl="1"/>
            <a:r>
              <a:rPr lang="en-US"/>
              <a:t>Sometimes values distant from IQR by at least 1.5 x IQR</a:t>
            </a:r>
          </a:p>
          <a:p>
            <a:pPr lvl="1"/>
            <a:r>
              <a:rPr lang="en-US"/>
              <a:t>Sometimes values in top or bottom decile</a:t>
            </a:r>
          </a:p>
        </p:txBody>
      </p:sp>
      <p:graphicFrame>
        <p:nvGraphicFramePr>
          <p:cNvPr id="1415193" name="Group 25"/>
          <p:cNvGraphicFramePr>
            <a:graphicFrameLocks noGrp="1"/>
          </p:cNvGraphicFramePr>
          <p:nvPr/>
        </p:nvGraphicFramePr>
        <p:xfrm>
          <a:off x="6858000" y="1600200"/>
          <a:ext cx="1676400" cy="4064000"/>
        </p:xfrm>
        <a:graphic>
          <a:graphicData uri="http://schemas.openxmlformats.org/drawingml/2006/table">
            <a:tbl>
              <a:tblPr/>
              <a:tblGrid>
                <a:gridCol w="1676400"/>
              </a:tblGrid>
              <a:tr h="10160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Book Antiqua" pitchFamily="18" charset="0"/>
                        </a:rPr>
                        <a:t>Q4: 100</a:t>
                      </a:r>
                      <a:r>
                        <a:rPr kumimoji="0" lang="en-US" sz="2400" b="0" i="0" u="none" strike="noStrike" cap="none" normalizeH="0" baseline="30000" smtClean="0">
                          <a:ln>
                            <a:noFill/>
                          </a:ln>
                          <a:solidFill>
                            <a:schemeClr val="tx1"/>
                          </a:solidFill>
                          <a:effectLst/>
                          <a:latin typeface="Book Antiqua" pitchFamily="18" charset="0"/>
                        </a:rPr>
                        <a:t>th</a:t>
                      </a:r>
                      <a:r>
                        <a:rPr kumimoji="0" lang="en-US" sz="2400" b="0" i="0" u="none" strike="noStrike" cap="none" normalizeH="0" baseline="0" smtClean="0">
                          <a:ln>
                            <a:noFill/>
                          </a:ln>
                          <a:solidFill>
                            <a:schemeClr val="tx1"/>
                          </a:solidFill>
                          <a:effectLst/>
                          <a:latin typeface="Book Antiqua" pitchFamily="18" charset="0"/>
                        </a:rPr>
                        <a:t> percentile</a:t>
                      </a:r>
                    </a:p>
                  </a:txBody>
                  <a:tcPr marL="92075" marR="92075" marT="46038" marB="460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160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Book Antiqua" pitchFamily="18" charset="0"/>
                        </a:rPr>
                        <a:t>Q3: 75</a:t>
                      </a:r>
                      <a:r>
                        <a:rPr kumimoji="0" lang="en-US" sz="2400" b="0" i="0" u="none" strike="noStrike" cap="none" normalizeH="0" baseline="30000" smtClean="0">
                          <a:ln>
                            <a:noFill/>
                          </a:ln>
                          <a:solidFill>
                            <a:schemeClr val="tx1"/>
                          </a:solidFill>
                          <a:effectLst/>
                          <a:latin typeface="Book Antiqua" pitchFamily="18" charset="0"/>
                        </a:rPr>
                        <a:t>th </a:t>
                      </a:r>
                      <a:r>
                        <a:rPr kumimoji="0" lang="en-US" sz="2400" b="0" i="0" u="none" strike="noStrike" cap="none" normalizeH="0" baseline="0" smtClean="0">
                          <a:ln>
                            <a:noFill/>
                          </a:ln>
                          <a:solidFill>
                            <a:schemeClr val="tx1"/>
                          </a:solidFill>
                          <a:effectLst/>
                          <a:latin typeface="Book Antiqua" pitchFamily="18" charset="0"/>
                        </a:rPr>
                        <a:t>percentile</a:t>
                      </a:r>
                    </a:p>
                  </a:txBody>
                  <a:tcPr marL="92075" marR="92075" marT="46038" marB="460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10160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Book Antiqua" pitchFamily="18" charset="0"/>
                        </a:rPr>
                        <a:t>Q2: 50</a:t>
                      </a:r>
                      <a:r>
                        <a:rPr kumimoji="0" lang="en-US" sz="2400" b="0" i="0" u="none" strike="noStrike" cap="none" normalizeH="0" baseline="30000" smtClean="0">
                          <a:ln>
                            <a:noFill/>
                          </a:ln>
                          <a:solidFill>
                            <a:schemeClr val="tx1"/>
                          </a:solidFill>
                          <a:effectLst/>
                          <a:latin typeface="Book Antiqua" pitchFamily="18" charset="0"/>
                        </a:rPr>
                        <a:t>th </a:t>
                      </a:r>
                      <a:r>
                        <a:rPr kumimoji="0" lang="en-US" sz="2400" b="0" i="0" u="none" strike="noStrike" cap="none" normalizeH="0" baseline="0" smtClean="0">
                          <a:ln>
                            <a:noFill/>
                          </a:ln>
                          <a:solidFill>
                            <a:schemeClr val="tx1"/>
                          </a:solidFill>
                          <a:effectLst/>
                          <a:latin typeface="Book Antiqua" pitchFamily="18" charset="0"/>
                        </a:rPr>
                        <a:t>percentile</a:t>
                      </a:r>
                    </a:p>
                  </a:txBody>
                  <a:tcPr marL="92075" marR="92075" marT="46038" marB="460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folHlink"/>
                    </a:solidFill>
                  </a:tcPr>
                </a:tc>
              </a:tr>
              <a:tr h="1016000">
                <a:tc>
                  <a:txBody>
                    <a:bodyPr/>
                    <a:lstStyle/>
                    <a:p>
                      <a:pPr marL="0" marR="0" lvl="0" indent="0" algn="ctr" defTabSz="914400" rtl="0" eaLnBrk="0" fontAlgn="base" latinLnBrk="0" hangingPunct="0">
                        <a:lnSpc>
                          <a:spcPct val="100000"/>
                        </a:lnSpc>
                        <a:spcBef>
                          <a:spcPct val="20000"/>
                        </a:spcBef>
                        <a:spcAft>
                          <a:spcPct val="0"/>
                        </a:spcAft>
                        <a:buClr>
                          <a:schemeClr val="hlink"/>
                        </a:buClr>
                        <a:buSzPct val="75000"/>
                        <a:buFont typeface="Monotype Sorts" pitchFamily="2" charset="2"/>
                        <a:buNone/>
                        <a:tabLst/>
                      </a:pPr>
                      <a:r>
                        <a:rPr kumimoji="0" lang="en-US" sz="2400" b="0" i="0" u="none" strike="noStrike" cap="none" normalizeH="0" baseline="0" smtClean="0">
                          <a:ln>
                            <a:noFill/>
                          </a:ln>
                          <a:solidFill>
                            <a:schemeClr val="tx1"/>
                          </a:solidFill>
                          <a:effectLst/>
                          <a:latin typeface="Book Antiqua" pitchFamily="18" charset="0"/>
                        </a:rPr>
                        <a:t>Q1: 25</a:t>
                      </a:r>
                      <a:r>
                        <a:rPr kumimoji="0" lang="en-US" sz="2400" b="0" i="0" u="none" strike="noStrike" cap="none" normalizeH="0" baseline="30000" smtClean="0">
                          <a:ln>
                            <a:noFill/>
                          </a:ln>
                          <a:solidFill>
                            <a:schemeClr val="tx1"/>
                          </a:solidFill>
                          <a:effectLst/>
                          <a:latin typeface="Book Antiqua" pitchFamily="18" charset="0"/>
                        </a:rPr>
                        <a:t>th </a:t>
                      </a:r>
                      <a:r>
                        <a:rPr kumimoji="0" lang="en-US" sz="2400" b="0" i="0" u="none" strike="noStrike" cap="none" normalizeH="0" baseline="0" smtClean="0">
                          <a:ln>
                            <a:noFill/>
                          </a:ln>
                          <a:solidFill>
                            <a:schemeClr val="tx1"/>
                          </a:solidFill>
                          <a:effectLst/>
                          <a:latin typeface="Book Antiqua" pitchFamily="18" charset="0"/>
                        </a:rPr>
                        <a:t>percentile</a:t>
                      </a:r>
                    </a:p>
                  </a:txBody>
                  <a:tcPr marL="92075" marR="92075" marT="46038" marB="46038"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05" name="Rectangle 5"/>
          <p:cNvSpPr>
            <a:spLocks noGrp="1" noChangeArrowheads="1"/>
          </p:cNvSpPr>
          <p:nvPr>
            <p:ph type="title"/>
          </p:nvPr>
        </p:nvSpPr>
        <p:spPr/>
        <p:txBody>
          <a:bodyPr/>
          <a:lstStyle/>
          <a:p>
            <a:r>
              <a:rPr lang="en-US"/>
              <a:t>Box plots</a:t>
            </a:r>
          </a:p>
        </p:txBody>
      </p:sp>
      <p:pic>
        <p:nvPicPr>
          <p:cNvPr id="1536004" name="Picture 4"/>
          <p:cNvPicPr>
            <a:picLocks noGrp="1" noChangeAspect="1" noChangeArrowheads="1"/>
          </p:cNvPicPr>
          <p:nvPr>
            <p:ph idx="1"/>
          </p:nvPr>
        </p:nvPicPr>
        <p:blipFill>
          <a:blip r:embed="rId2" cstate="print"/>
          <a:srcRect/>
          <a:stretch>
            <a:fillRect/>
          </a:stretch>
        </p:blipFill>
        <p:spPr>
          <a:xfrm>
            <a:off x="5181600" y="1600200"/>
            <a:ext cx="3455988" cy="4724400"/>
          </a:xfrm>
          <a:noFill/>
          <a:ln/>
        </p:spPr>
      </p:pic>
      <p:sp>
        <p:nvSpPr>
          <p:cNvPr id="1536007" name="Rectangle 7"/>
          <p:cNvSpPr>
            <a:spLocks noGrp="1" noChangeArrowheads="1"/>
          </p:cNvSpPr>
          <p:nvPr>
            <p:ph type="body" idx="4294967295"/>
          </p:nvPr>
        </p:nvSpPr>
        <p:spPr>
          <a:xfrm>
            <a:off x="304800" y="1371600"/>
            <a:ext cx="4876800" cy="5257800"/>
          </a:xfrm>
        </p:spPr>
        <p:txBody>
          <a:bodyPr/>
          <a:lstStyle/>
          <a:p>
            <a:pPr>
              <a:lnSpc>
                <a:spcPct val="90000"/>
              </a:lnSpc>
            </a:pPr>
            <a:r>
              <a:rPr lang="en-US" dirty="0"/>
              <a:t>Summarizing dispersion with five numbers</a:t>
            </a:r>
          </a:p>
          <a:p>
            <a:pPr lvl="1">
              <a:lnSpc>
                <a:spcPct val="90000"/>
              </a:lnSpc>
            </a:pPr>
            <a:r>
              <a:rPr lang="en-US" dirty="0"/>
              <a:t>Min, Q1, Median, Q3, Max</a:t>
            </a:r>
          </a:p>
          <a:p>
            <a:pPr>
              <a:lnSpc>
                <a:spcPct val="90000"/>
              </a:lnSpc>
            </a:pPr>
            <a:r>
              <a:rPr lang="en-US" dirty="0"/>
              <a:t>Central box represents inter-quartile range (IRQ) between first and third quartiles</a:t>
            </a:r>
          </a:p>
          <a:p>
            <a:pPr>
              <a:lnSpc>
                <a:spcPct val="90000"/>
              </a:lnSpc>
            </a:pPr>
            <a:r>
              <a:rPr lang="en-US" dirty="0"/>
              <a:t>Box division represents </a:t>
            </a:r>
            <a:r>
              <a:rPr lang="en-US" dirty="0" smtClean="0"/>
              <a:t>median</a:t>
            </a:r>
            <a:endParaRPr lang="en-US" dirty="0"/>
          </a:p>
          <a:p>
            <a:pPr>
              <a:lnSpc>
                <a:spcPct val="90000"/>
              </a:lnSpc>
            </a:pPr>
            <a:r>
              <a:rPr lang="en-US" dirty="0"/>
              <a:t>Whiskers show expanse of max/min or outlier bounds</a:t>
            </a:r>
          </a:p>
          <a:p>
            <a:pPr>
              <a:lnSpc>
                <a:spcPct val="90000"/>
              </a:lnSpc>
            </a:pPr>
            <a:r>
              <a:rPr lang="en-US" dirty="0"/>
              <a:t>Outliers plotted as points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074" name="Rectangle 2"/>
          <p:cNvSpPr>
            <a:spLocks noGrp="1" noChangeArrowheads="1"/>
          </p:cNvSpPr>
          <p:nvPr>
            <p:ph type="title"/>
          </p:nvPr>
        </p:nvSpPr>
        <p:spPr/>
        <p:txBody>
          <a:bodyPr/>
          <a:lstStyle/>
          <a:p>
            <a:r>
              <a:rPr lang="en-US"/>
              <a:t>Iris data box plots</a:t>
            </a:r>
          </a:p>
        </p:txBody>
      </p:sp>
      <p:pic>
        <p:nvPicPr>
          <p:cNvPr id="1539077" name="Picture 5"/>
          <p:cNvPicPr>
            <a:picLocks noGrp="1" noChangeAspect="1" noChangeArrowheads="1"/>
          </p:cNvPicPr>
          <p:nvPr>
            <p:ph idx="1"/>
          </p:nvPr>
        </p:nvPicPr>
        <p:blipFill>
          <a:blip r:embed="rId2" cstate="print"/>
          <a:srcRect/>
          <a:stretch>
            <a:fillRect/>
          </a:stretch>
        </p:blipFill>
        <p:spPr>
          <a:xfrm>
            <a:off x="1066800" y="1371600"/>
            <a:ext cx="6553200" cy="5040313"/>
          </a:xfrm>
          <a:noFill/>
          <a:ln/>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24" name="Rectangle 8"/>
          <p:cNvSpPr>
            <a:spLocks noGrp="1" noChangeArrowheads="1"/>
          </p:cNvSpPr>
          <p:nvPr>
            <p:ph type="title"/>
          </p:nvPr>
        </p:nvSpPr>
        <p:spPr/>
        <p:txBody>
          <a:bodyPr/>
          <a:lstStyle/>
          <a:p>
            <a:r>
              <a:rPr lang="en-US"/>
              <a:t>What is data exploration?</a:t>
            </a:r>
          </a:p>
        </p:txBody>
      </p:sp>
      <p:sp>
        <p:nvSpPr>
          <p:cNvPr id="649225" name="Rectangle 9"/>
          <p:cNvSpPr>
            <a:spLocks noGrp="1" noChangeArrowheads="1"/>
          </p:cNvSpPr>
          <p:nvPr>
            <p:ph type="body" sz="half" idx="1"/>
          </p:nvPr>
        </p:nvSpPr>
        <p:spPr>
          <a:xfrm>
            <a:off x="381000" y="2057400"/>
            <a:ext cx="8199438" cy="4343400"/>
          </a:xfrm>
        </p:spPr>
        <p:txBody>
          <a:bodyPr/>
          <a:lstStyle/>
          <a:p>
            <a:pPr>
              <a:lnSpc>
                <a:spcPct val="90000"/>
              </a:lnSpc>
            </a:pPr>
            <a:r>
              <a:rPr lang="en-US" sz="2400" dirty="0"/>
              <a:t>Key motivations of data exploration </a:t>
            </a:r>
            <a:r>
              <a:rPr lang="en-US" sz="2400" dirty="0" smtClean="0"/>
              <a:t>include</a:t>
            </a:r>
            <a:endParaRPr lang="en-US" sz="2000" dirty="0" smtClean="0"/>
          </a:p>
          <a:p>
            <a:pPr lvl="1">
              <a:lnSpc>
                <a:spcPct val="90000"/>
              </a:lnSpc>
            </a:pPr>
            <a:r>
              <a:rPr lang="en-US" sz="2000" dirty="0" smtClean="0"/>
              <a:t>Helping </a:t>
            </a:r>
            <a:r>
              <a:rPr lang="en-US" sz="2000" dirty="0"/>
              <a:t>to select the right tool for preprocessing or analysis</a:t>
            </a:r>
          </a:p>
          <a:p>
            <a:pPr lvl="1">
              <a:lnSpc>
                <a:spcPct val="90000"/>
              </a:lnSpc>
            </a:pPr>
            <a:r>
              <a:rPr lang="en-US" sz="2000" dirty="0"/>
              <a:t>Making use of humans’ abilities to recognize patterns</a:t>
            </a:r>
          </a:p>
          <a:p>
            <a:pPr lvl="2">
              <a:lnSpc>
                <a:spcPct val="90000"/>
              </a:lnSpc>
            </a:pPr>
            <a:r>
              <a:rPr lang="en-US" dirty="0"/>
              <a:t> People can recognize patterns not captured by data analysis tools</a:t>
            </a:r>
            <a:r>
              <a:rPr lang="en-US" sz="1600" dirty="0"/>
              <a:t> </a:t>
            </a:r>
            <a:br>
              <a:rPr lang="en-US" sz="1600" dirty="0"/>
            </a:br>
            <a:endParaRPr lang="en-US" sz="1600" dirty="0"/>
          </a:p>
          <a:p>
            <a:pPr>
              <a:lnSpc>
                <a:spcPct val="90000"/>
              </a:lnSpc>
            </a:pPr>
            <a:r>
              <a:rPr lang="en-US" sz="2400" dirty="0"/>
              <a:t>Related to the area of Exploratory Data Analysis (EDA)</a:t>
            </a:r>
          </a:p>
          <a:p>
            <a:pPr lvl="1">
              <a:lnSpc>
                <a:spcPct val="90000"/>
              </a:lnSpc>
            </a:pPr>
            <a:r>
              <a:rPr lang="en-US" sz="2000" dirty="0"/>
              <a:t>Created by statistician John </a:t>
            </a:r>
            <a:r>
              <a:rPr lang="en-US" sz="2000" dirty="0" err="1"/>
              <a:t>Tukey</a:t>
            </a:r>
            <a:endParaRPr lang="en-US" sz="2000" dirty="0"/>
          </a:p>
          <a:p>
            <a:pPr lvl="1">
              <a:lnSpc>
                <a:spcPct val="90000"/>
              </a:lnSpc>
            </a:pPr>
            <a:r>
              <a:rPr lang="en-US" sz="2000" dirty="0"/>
              <a:t>Seminal book is Exploratory Data Analysis by </a:t>
            </a:r>
            <a:r>
              <a:rPr lang="en-US" sz="2000" dirty="0" err="1"/>
              <a:t>Tukey</a:t>
            </a:r>
            <a:endParaRPr lang="en-US" sz="2000" dirty="0"/>
          </a:p>
          <a:p>
            <a:pPr lvl="1">
              <a:lnSpc>
                <a:spcPct val="90000"/>
              </a:lnSpc>
            </a:pPr>
            <a:r>
              <a:rPr lang="en-US" sz="2000" dirty="0"/>
              <a:t>A nice online introduction can be found in Chapter 1 of the NIST Engineering Statistics Handbook</a:t>
            </a:r>
          </a:p>
          <a:p>
            <a:pPr lvl="1">
              <a:lnSpc>
                <a:spcPct val="90000"/>
              </a:lnSpc>
              <a:buFont typeface="Arial" charset="0"/>
              <a:buNone/>
            </a:pPr>
            <a:r>
              <a:rPr lang="en-US" sz="2000" dirty="0">
                <a:hlinkClick r:id="rId3"/>
              </a:rPr>
              <a:t>http://www.itl.nist.gov/div898/handbook/index.htm</a:t>
            </a:r>
            <a:endParaRPr lang="en-US" sz="2000" dirty="0"/>
          </a:p>
        </p:txBody>
      </p:sp>
      <p:sp>
        <p:nvSpPr>
          <p:cNvPr id="649234" name="Text Box 18"/>
          <p:cNvSpPr txBox="1">
            <a:spLocks noChangeArrowheads="1"/>
          </p:cNvSpPr>
          <p:nvPr/>
        </p:nvSpPr>
        <p:spPr bwMode="auto">
          <a:xfrm>
            <a:off x="381000" y="1066800"/>
            <a:ext cx="7848600" cy="911225"/>
          </a:xfrm>
          <a:prstGeom prst="rect">
            <a:avLst/>
          </a:prstGeom>
          <a:noFill/>
          <a:ln w="12700">
            <a:noFill/>
            <a:miter lim="800000"/>
            <a:headEnd/>
            <a:tailEnd/>
          </a:ln>
          <a:effectLst/>
        </p:spPr>
        <p:txBody>
          <a:bodyPr>
            <a:spAutoFit/>
          </a:bodyPr>
          <a:lstStyle/>
          <a:p>
            <a:pPr>
              <a:spcBef>
                <a:spcPct val="10000"/>
              </a:spcBef>
              <a:buSzPct val="75000"/>
              <a:buFont typeface="Monotype Sorts" charset="2"/>
              <a:buNone/>
            </a:pPr>
            <a:r>
              <a:rPr lang="en-US" sz="2800" b="1"/>
              <a:t>A preliminary exploration of the data to better understand its characteristics.</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2" name="Rectangle 2"/>
          <p:cNvSpPr>
            <a:spLocks noGrp="1" noChangeArrowheads="1"/>
          </p:cNvSpPr>
          <p:nvPr>
            <p:ph type="title"/>
          </p:nvPr>
        </p:nvSpPr>
        <p:spPr/>
        <p:txBody>
          <a:bodyPr/>
          <a:lstStyle/>
          <a:p>
            <a:r>
              <a:rPr lang="en-US"/>
              <a:t>Visualization Techniques: Scatter Plots</a:t>
            </a:r>
          </a:p>
        </p:txBody>
      </p:sp>
      <p:sp>
        <p:nvSpPr>
          <p:cNvPr id="957443" name="Rectangle 3"/>
          <p:cNvSpPr>
            <a:spLocks noGrp="1" noChangeArrowheads="1"/>
          </p:cNvSpPr>
          <p:nvPr>
            <p:ph type="body" idx="1"/>
          </p:nvPr>
        </p:nvSpPr>
        <p:spPr>
          <a:xfrm>
            <a:off x="381000" y="1143000"/>
            <a:ext cx="8428038" cy="5105400"/>
          </a:xfrm>
        </p:spPr>
        <p:txBody>
          <a:bodyPr/>
          <a:lstStyle/>
          <a:p>
            <a:pPr>
              <a:lnSpc>
                <a:spcPct val="90000"/>
              </a:lnSpc>
            </a:pPr>
            <a:r>
              <a:rPr lang="en-US"/>
              <a:t>Scatter plots </a:t>
            </a:r>
          </a:p>
          <a:p>
            <a:pPr lvl="1">
              <a:lnSpc>
                <a:spcPct val="90000"/>
              </a:lnSpc>
            </a:pPr>
            <a:r>
              <a:rPr lang="en-US"/>
              <a:t>Attributes values determine the position</a:t>
            </a:r>
          </a:p>
          <a:p>
            <a:pPr lvl="1">
              <a:lnSpc>
                <a:spcPct val="90000"/>
              </a:lnSpc>
            </a:pPr>
            <a:r>
              <a:rPr lang="en-US"/>
              <a:t>Two-dimensional scatter plots most common, but can have three-dimensional scatter plots</a:t>
            </a:r>
          </a:p>
          <a:p>
            <a:pPr lvl="1">
              <a:lnSpc>
                <a:spcPct val="90000"/>
              </a:lnSpc>
            </a:pPr>
            <a:r>
              <a:rPr lang="en-US"/>
              <a:t>Often additional attributes can be displayed by using the size, shape, and color of the markers that represent the objects </a:t>
            </a:r>
          </a:p>
          <a:p>
            <a:pPr lvl="1">
              <a:lnSpc>
                <a:spcPct val="90000"/>
              </a:lnSpc>
            </a:pPr>
            <a:r>
              <a:rPr lang="en-US"/>
              <a:t>It is useful to have arrays of scatter plots can compactly summarize the relationships of several pairs of attributes</a:t>
            </a:r>
          </a:p>
          <a:p>
            <a:pPr lvl="2">
              <a:lnSpc>
                <a:spcPct val="90000"/>
              </a:lnSpc>
            </a:pPr>
            <a:r>
              <a:rPr lang="en-US"/>
              <a:t> See example on the next slide</a:t>
            </a:r>
          </a:p>
          <a:p>
            <a:pPr lvl="1">
              <a:lnSpc>
                <a:spcPct val="90000"/>
              </a:lnSpc>
            </a:pPr>
            <a:endParaRPr lang="en-US"/>
          </a:p>
          <a:p>
            <a:pPr lvl="1">
              <a:lnSpc>
                <a:spcPct val="90000"/>
              </a:lnSpc>
              <a:buFont typeface="Arial" charset="0"/>
              <a:buNone/>
            </a:pP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9813" name="Rectangle 5"/>
          <p:cNvSpPr>
            <a:spLocks noGrp="1" noChangeArrowheads="1"/>
          </p:cNvSpPr>
          <p:nvPr>
            <p:ph type="title"/>
          </p:nvPr>
        </p:nvSpPr>
        <p:spPr/>
        <p:txBody>
          <a:bodyPr/>
          <a:lstStyle/>
          <a:p>
            <a:r>
              <a:rPr lang="en-US"/>
              <a:t>Scatter plots</a:t>
            </a:r>
          </a:p>
        </p:txBody>
      </p:sp>
      <p:sp>
        <p:nvSpPr>
          <p:cNvPr id="1399814" name="Rectangle 6"/>
          <p:cNvSpPr>
            <a:spLocks noGrp="1" noChangeArrowheads="1"/>
          </p:cNvSpPr>
          <p:nvPr>
            <p:ph type="body" idx="1"/>
          </p:nvPr>
        </p:nvSpPr>
        <p:spPr/>
        <p:txBody>
          <a:bodyPr/>
          <a:lstStyle/>
          <a:p>
            <a:r>
              <a:rPr lang="en-US"/>
              <a:t>Provide initial views of bivariate data to see clusters of points, outliers, etc</a:t>
            </a:r>
          </a:p>
          <a:p>
            <a:r>
              <a:rPr lang="en-US"/>
              <a:t>Each pair of values is treated as a pair of coordinates and plotted as points in the plane</a:t>
            </a:r>
          </a:p>
        </p:txBody>
      </p:sp>
      <p:pic>
        <p:nvPicPr>
          <p:cNvPr id="1054721" name="Picture 1"/>
          <p:cNvPicPr>
            <a:picLocks noChangeAspect="1" noChangeArrowheads="1"/>
          </p:cNvPicPr>
          <p:nvPr/>
        </p:nvPicPr>
        <p:blipFill>
          <a:blip r:embed="rId2" cstate="print"/>
          <a:srcRect/>
          <a:stretch>
            <a:fillRect/>
          </a:stretch>
        </p:blipFill>
        <p:spPr bwMode="auto">
          <a:xfrm>
            <a:off x="2286000" y="3276600"/>
            <a:ext cx="3886200" cy="29146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9492" name="Picture 4"/>
          <p:cNvPicPr>
            <a:picLocks noChangeAspect="1" noChangeArrowheads="1"/>
          </p:cNvPicPr>
          <p:nvPr/>
        </p:nvPicPr>
        <p:blipFill>
          <a:blip r:embed="rId3" cstate="print"/>
          <a:srcRect t="4138" b="2779"/>
          <a:stretch>
            <a:fillRect/>
          </a:stretch>
        </p:blipFill>
        <p:spPr bwMode="auto">
          <a:xfrm>
            <a:off x="381000" y="1066800"/>
            <a:ext cx="7989888" cy="5105400"/>
          </a:xfrm>
          <a:prstGeom prst="rect">
            <a:avLst/>
          </a:prstGeom>
          <a:noFill/>
          <a:ln w="12700">
            <a:noFill/>
            <a:miter lim="800000"/>
            <a:headEnd/>
            <a:tailEnd/>
          </a:ln>
          <a:effectLst/>
        </p:spPr>
      </p:pic>
      <p:sp>
        <p:nvSpPr>
          <p:cNvPr id="959490" name="Rectangle 2"/>
          <p:cNvSpPr>
            <a:spLocks noGrp="1" noChangeArrowheads="1"/>
          </p:cNvSpPr>
          <p:nvPr>
            <p:ph type="title"/>
          </p:nvPr>
        </p:nvSpPr>
        <p:spPr/>
        <p:txBody>
          <a:bodyPr/>
          <a:lstStyle/>
          <a:p>
            <a:r>
              <a:rPr lang="en-US"/>
              <a:t>Scatter Plot Array of Iris Attributes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1302" name="Picture 6"/>
          <p:cNvPicPr>
            <a:picLocks noChangeAspect="1" noChangeArrowheads="1"/>
          </p:cNvPicPr>
          <p:nvPr/>
        </p:nvPicPr>
        <p:blipFill>
          <a:blip r:embed="rId3" cstate="print"/>
          <a:srcRect/>
          <a:stretch>
            <a:fillRect/>
          </a:stretch>
        </p:blipFill>
        <p:spPr bwMode="auto">
          <a:xfrm>
            <a:off x="990600" y="2517775"/>
            <a:ext cx="5657850" cy="3883025"/>
          </a:xfrm>
          <a:prstGeom prst="rect">
            <a:avLst/>
          </a:prstGeom>
          <a:noFill/>
          <a:ln w="12700">
            <a:noFill/>
            <a:miter lim="800000"/>
            <a:headEnd/>
            <a:tailEnd/>
          </a:ln>
          <a:effectLst/>
        </p:spPr>
      </p:pic>
      <p:sp>
        <p:nvSpPr>
          <p:cNvPr id="951298" name="Rectangle 2"/>
          <p:cNvSpPr>
            <a:spLocks noGrp="1" noChangeArrowheads="1"/>
          </p:cNvSpPr>
          <p:nvPr>
            <p:ph type="title"/>
          </p:nvPr>
        </p:nvSpPr>
        <p:spPr/>
        <p:txBody>
          <a:bodyPr/>
          <a:lstStyle/>
          <a:p>
            <a:r>
              <a:rPr lang="en-US"/>
              <a:t>Two-Dimensional Histograms</a:t>
            </a:r>
          </a:p>
        </p:txBody>
      </p:sp>
      <p:sp>
        <p:nvSpPr>
          <p:cNvPr id="951299" name="Rectangle 3"/>
          <p:cNvSpPr>
            <a:spLocks noGrp="1" noChangeArrowheads="1"/>
          </p:cNvSpPr>
          <p:nvPr>
            <p:ph type="body" idx="1"/>
          </p:nvPr>
        </p:nvSpPr>
        <p:spPr>
          <a:xfrm>
            <a:off x="411163" y="1066800"/>
            <a:ext cx="8428037" cy="1752600"/>
          </a:xfrm>
        </p:spPr>
        <p:txBody>
          <a:bodyPr/>
          <a:lstStyle/>
          <a:p>
            <a:pPr>
              <a:lnSpc>
                <a:spcPct val="90000"/>
              </a:lnSpc>
            </a:pPr>
            <a:r>
              <a:rPr lang="en-US"/>
              <a:t>Show the joint distribution of the values of two attributes </a:t>
            </a:r>
          </a:p>
          <a:p>
            <a:pPr>
              <a:lnSpc>
                <a:spcPct val="90000"/>
              </a:lnSpc>
            </a:pPr>
            <a:r>
              <a:rPr lang="en-US"/>
              <a:t>Example: petal width and petal length</a:t>
            </a:r>
          </a:p>
          <a:p>
            <a:pPr lvl="1">
              <a:lnSpc>
                <a:spcPct val="90000"/>
              </a:lnSpc>
            </a:pPr>
            <a:r>
              <a:rPr lang="en-US" sz="2000"/>
              <a:t>What does this tell us?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1538" name="Rectangle 2"/>
          <p:cNvSpPr>
            <a:spLocks noGrp="1" noChangeArrowheads="1"/>
          </p:cNvSpPr>
          <p:nvPr>
            <p:ph type="title"/>
          </p:nvPr>
        </p:nvSpPr>
        <p:spPr/>
        <p:txBody>
          <a:bodyPr/>
          <a:lstStyle/>
          <a:p>
            <a:r>
              <a:rPr lang="en-US"/>
              <a:t>Visualization Techniques: Contour Plots</a:t>
            </a:r>
          </a:p>
        </p:txBody>
      </p:sp>
      <p:sp>
        <p:nvSpPr>
          <p:cNvPr id="961539" name="Rectangle 3"/>
          <p:cNvSpPr>
            <a:spLocks noGrp="1" noChangeArrowheads="1"/>
          </p:cNvSpPr>
          <p:nvPr>
            <p:ph type="body" idx="1"/>
          </p:nvPr>
        </p:nvSpPr>
        <p:spPr>
          <a:xfrm>
            <a:off x="381000" y="1143000"/>
            <a:ext cx="8428038" cy="5257800"/>
          </a:xfrm>
        </p:spPr>
        <p:txBody>
          <a:bodyPr/>
          <a:lstStyle/>
          <a:p>
            <a:pPr>
              <a:lnSpc>
                <a:spcPct val="90000"/>
              </a:lnSpc>
            </a:pPr>
            <a:r>
              <a:rPr lang="en-US"/>
              <a:t>Contour plots </a:t>
            </a:r>
          </a:p>
          <a:p>
            <a:pPr lvl="1">
              <a:lnSpc>
                <a:spcPct val="90000"/>
              </a:lnSpc>
            </a:pPr>
            <a:r>
              <a:rPr lang="en-US"/>
              <a:t>Useful when a continuous attribute is measured on a spatial grid</a:t>
            </a:r>
          </a:p>
          <a:p>
            <a:pPr lvl="1">
              <a:lnSpc>
                <a:spcPct val="90000"/>
              </a:lnSpc>
            </a:pPr>
            <a:r>
              <a:rPr lang="en-US"/>
              <a:t>They partition the plane into regions of similar values</a:t>
            </a:r>
          </a:p>
          <a:p>
            <a:pPr lvl="1">
              <a:lnSpc>
                <a:spcPct val="90000"/>
              </a:lnSpc>
            </a:pPr>
            <a:r>
              <a:rPr lang="en-US"/>
              <a:t>The contour lines that form the boundaries of these regions connect points with equal values	</a:t>
            </a:r>
          </a:p>
          <a:p>
            <a:pPr lvl="1">
              <a:lnSpc>
                <a:spcPct val="90000"/>
              </a:lnSpc>
            </a:pPr>
            <a:r>
              <a:rPr lang="en-US"/>
              <a:t>The most common example is contour maps of elevation</a:t>
            </a:r>
          </a:p>
          <a:p>
            <a:pPr lvl="1">
              <a:lnSpc>
                <a:spcPct val="90000"/>
              </a:lnSpc>
            </a:pPr>
            <a:r>
              <a:rPr lang="en-US"/>
              <a:t>Can also display temperature, rainfall, air pressure, etc.</a:t>
            </a:r>
          </a:p>
          <a:p>
            <a:pPr marL="1311275" lvl="2" indent="-396875">
              <a:lnSpc>
                <a:spcPct val="90000"/>
              </a:lnSpc>
            </a:pPr>
            <a:r>
              <a:rPr lang="en-US"/>
              <a:t>An example for Sea Surface Temperature (SST) is provided on  the next slide</a:t>
            </a:r>
          </a:p>
          <a:p>
            <a:pPr lvl="1">
              <a:lnSpc>
                <a:spcPct val="90000"/>
              </a:lnSpc>
              <a:buFont typeface="Arial" charset="0"/>
              <a:buNone/>
            </a:pP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Rectangle 2"/>
          <p:cNvSpPr>
            <a:spLocks noGrp="1" noChangeArrowheads="1"/>
          </p:cNvSpPr>
          <p:nvPr>
            <p:ph type="title"/>
          </p:nvPr>
        </p:nvSpPr>
        <p:spPr/>
        <p:txBody>
          <a:bodyPr/>
          <a:lstStyle/>
          <a:p>
            <a:r>
              <a:rPr lang="en-US"/>
              <a:t>Contour Plot Example: SST Dec, 1998</a:t>
            </a:r>
          </a:p>
        </p:txBody>
      </p:sp>
      <p:grpSp>
        <p:nvGrpSpPr>
          <p:cNvPr id="963591" name="Group 7"/>
          <p:cNvGrpSpPr>
            <a:grpSpLocks/>
          </p:cNvGrpSpPr>
          <p:nvPr/>
        </p:nvGrpSpPr>
        <p:grpSpPr bwMode="auto">
          <a:xfrm>
            <a:off x="533400" y="1143000"/>
            <a:ext cx="7802563" cy="4932363"/>
            <a:chOff x="336" y="720"/>
            <a:chExt cx="4915" cy="3107"/>
          </a:xfrm>
        </p:grpSpPr>
        <p:pic>
          <p:nvPicPr>
            <p:cNvPr id="963589" name="Picture 5"/>
            <p:cNvPicPr>
              <a:picLocks noChangeAspect="1" noChangeArrowheads="1"/>
            </p:cNvPicPr>
            <p:nvPr/>
          </p:nvPicPr>
          <p:blipFill>
            <a:blip r:embed="rId3" cstate="print"/>
            <a:srcRect t="4268" b="7529"/>
            <a:stretch>
              <a:fillRect/>
            </a:stretch>
          </p:blipFill>
          <p:spPr bwMode="auto">
            <a:xfrm>
              <a:off x="336" y="720"/>
              <a:ext cx="4915" cy="2976"/>
            </a:xfrm>
            <a:prstGeom prst="rect">
              <a:avLst/>
            </a:prstGeom>
            <a:noFill/>
            <a:ln w="12700">
              <a:noFill/>
              <a:miter lim="800000"/>
              <a:headEnd/>
              <a:tailEnd/>
            </a:ln>
            <a:effectLst/>
          </p:spPr>
        </p:pic>
        <p:sp>
          <p:nvSpPr>
            <p:cNvPr id="963590" name="Text Box 6"/>
            <p:cNvSpPr txBox="1">
              <a:spLocks noChangeArrowheads="1"/>
            </p:cNvSpPr>
            <p:nvPr/>
          </p:nvSpPr>
          <p:spPr bwMode="auto">
            <a:xfrm>
              <a:off x="4359" y="3618"/>
              <a:ext cx="481" cy="209"/>
            </a:xfrm>
            <a:prstGeom prst="rect">
              <a:avLst/>
            </a:prstGeom>
            <a:noFill/>
            <a:ln w="12700">
              <a:noFill/>
              <a:miter lim="800000"/>
              <a:headEnd/>
              <a:tailEnd/>
            </a:ln>
            <a:effectLst/>
          </p:spPr>
          <p:txBody>
            <a:bodyPr wrap="none" lIns="90488" tIns="44450" rIns="90488" bIns="44450">
              <a:spAutoFit/>
            </a:bodyPr>
            <a:lstStyle/>
            <a:p>
              <a:r>
                <a:rPr lang="en-US"/>
                <a:t>Celsius</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4261" name="Rectangle 5"/>
          <p:cNvSpPr>
            <a:spLocks noGrp="1" noChangeArrowheads="1"/>
          </p:cNvSpPr>
          <p:nvPr>
            <p:ph type="title"/>
          </p:nvPr>
        </p:nvSpPr>
        <p:spPr/>
        <p:txBody>
          <a:bodyPr/>
          <a:lstStyle/>
          <a:p>
            <a:r>
              <a:rPr lang="en-US"/>
              <a:t>Density surface plots</a:t>
            </a:r>
          </a:p>
        </p:txBody>
      </p:sp>
      <p:pic>
        <p:nvPicPr>
          <p:cNvPr id="1504260" name="Picture 4"/>
          <p:cNvPicPr>
            <a:picLocks noGrp="1" noChangeAspect="1" noChangeArrowheads="1"/>
          </p:cNvPicPr>
          <p:nvPr>
            <p:ph idx="1"/>
          </p:nvPr>
        </p:nvPicPr>
        <p:blipFill>
          <a:blip r:embed="rId2" cstate="print"/>
          <a:srcRect/>
          <a:stretch>
            <a:fillRect/>
          </a:stretch>
        </p:blipFill>
        <p:spPr>
          <a:xfrm>
            <a:off x="762000" y="2100263"/>
            <a:ext cx="7772400" cy="3709987"/>
          </a:xfrm>
          <a:noFill/>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6309" name="Rectangle 5"/>
          <p:cNvSpPr>
            <a:spLocks noGrp="1" noChangeArrowheads="1"/>
          </p:cNvSpPr>
          <p:nvPr>
            <p:ph type="title"/>
          </p:nvPr>
        </p:nvSpPr>
        <p:spPr/>
        <p:txBody>
          <a:bodyPr/>
          <a:lstStyle/>
          <a:p>
            <a:r>
              <a:rPr lang="en-US"/>
              <a:t>Density gradient plots</a:t>
            </a:r>
          </a:p>
        </p:txBody>
      </p:sp>
      <p:pic>
        <p:nvPicPr>
          <p:cNvPr id="1506308" name="Picture 4"/>
          <p:cNvPicPr>
            <a:picLocks noGrp="1" noChangeAspect="1" noChangeArrowheads="1"/>
          </p:cNvPicPr>
          <p:nvPr>
            <p:ph idx="1"/>
          </p:nvPr>
        </p:nvPicPr>
        <p:blipFill>
          <a:blip r:embed="rId2" cstate="print"/>
          <a:srcRect/>
          <a:stretch>
            <a:fillRect/>
          </a:stretch>
        </p:blipFill>
        <p:spPr>
          <a:xfrm>
            <a:off x="1295400" y="1431925"/>
            <a:ext cx="6553200" cy="4975225"/>
          </a:xfrm>
          <a:noFill/>
          <a:ln/>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634" name="Rectangle 2"/>
          <p:cNvSpPr>
            <a:spLocks noGrp="1" noChangeArrowheads="1"/>
          </p:cNvSpPr>
          <p:nvPr>
            <p:ph type="title"/>
          </p:nvPr>
        </p:nvSpPr>
        <p:spPr/>
        <p:txBody>
          <a:bodyPr/>
          <a:lstStyle/>
          <a:p>
            <a:r>
              <a:rPr lang="en-US"/>
              <a:t>Visualization Techniques: Matrix Plots</a:t>
            </a:r>
          </a:p>
        </p:txBody>
      </p:sp>
      <p:sp>
        <p:nvSpPr>
          <p:cNvPr id="965635" name="Rectangle 3"/>
          <p:cNvSpPr>
            <a:spLocks noGrp="1" noChangeArrowheads="1"/>
          </p:cNvSpPr>
          <p:nvPr>
            <p:ph type="body" idx="1"/>
          </p:nvPr>
        </p:nvSpPr>
        <p:spPr>
          <a:xfrm>
            <a:off x="381000" y="1143000"/>
            <a:ext cx="8428038" cy="4724400"/>
          </a:xfrm>
        </p:spPr>
        <p:txBody>
          <a:bodyPr/>
          <a:lstStyle/>
          <a:p>
            <a:r>
              <a:rPr lang="en-US"/>
              <a:t>Matrix plots </a:t>
            </a:r>
          </a:p>
          <a:p>
            <a:pPr lvl="1"/>
            <a:r>
              <a:rPr lang="en-US"/>
              <a:t>Can plot the data matrix</a:t>
            </a:r>
          </a:p>
          <a:p>
            <a:pPr lvl="1"/>
            <a:r>
              <a:rPr lang="en-US"/>
              <a:t>This can be useful when objects are sorted according to class</a:t>
            </a:r>
          </a:p>
          <a:p>
            <a:pPr lvl="1"/>
            <a:r>
              <a:rPr lang="en-US"/>
              <a:t>Typically, the attributes are normalized to prevent one attribute from dominating the plot	</a:t>
            </a:r>
          </a:p>
          <a:p>
            <a:pPr lvl="1"/>
            <a:r>
              <a:rPr lang="en-US"/>
              <a:t>Plots of similarity or distance matrices can also be useful for visualizing the relationships between objects</a:t>
            </a:r>
          </a:p>
          <a:p>
            <a:pPr lvl="1"/>
            <a:r>
              <a:rPr lang="en-US"/>
              <a:t>Examples of matrix plots are presented on the next two slides</a:t>
            </a:r>
          </a:p>
          <a:p>
            <a:pPr lvl="1">
              <a:buFont typeface="Arial" charset="0"/>
              <a:buNone/>
            </a:pP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0" name="Rectangle 2"/>
          <p:cNvSpPr>
            <a:spLocks noGrp="1" noChangeArrowheads="1"/>
          </p:cNvSpPr>
          <p:nvPr>
            <p:ph type="title"/>
          </p:nvPr>
        </p:nvSpPr>
        <p:spPr>
          <a:xfrm>
            <a:off x="152400" y="152400"/>
            <a:ext cx="8991600" cy="533400"/>
          </a:xfrm>
        </p:spPr>
        <p:txBody>
          <a:bodyPr/>
          <a:lstStyle/>
          <a:p>
            <a:r>
              <a:rPr lang="en-US"/>
              <a:t>Visualization of the Iris Correlation Matrix</a:t>
            </a:r>
          </a:p>
        </p:txBody>
      </p:sp>
      <p:pic>
        <p:nvPicPr>
          <p:cNvPr id="969732" name="Picture 4"/>
          <p:cNvPicPr>
            <a:picLocks noChangeAspect="1" noChangeArrowheads="1"/>
          </p:cNvPicPr>
          <p:nvPr/>
        </p:nvPicPr>
        <p:blipFill>
          <a:blip r:embed="rId3" cstate="print"/>
          <a:srcRect t="4268"/>
          <a:stretch>
            <a:fillRect/>
          </a:stretch>
        </p:blipFill>
        <p:spPr bwMode="auto">
          <a:xfrm>
            <a:off x="381000" y="1120775"/>
            <a:ext cx="7802563" cy="5127625"/>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146" name="Rectangle 2"/>
          <p:cNvSpPr>
            <a:spLocks noGrp="1" noChangeArrowheads="1"/>
          </p:cNvSpPr>
          <p:nvPr>
            <p:ph type="title"/>
          </p:nvPr>
        </p:nvSpPr>
        <p:spPr/>
        <p:txBody>
          <a:bodyPr/>
          <a:lstStyle/>
          <a:p>
            <a:r>
              <a:rPr lang="en-US"/>
              <a:t>Techniques Used In Data Exploration  </a:t>
            </a:r>
          </a:p>
        </p:txBody>
      </p:sp>
      <p:sp>
        <p:nvSpPr>
          <p:cNvPr id="902147" name="Rectangle 3"/>
          <p:cNvSpPr>
            <a:spLocks noGrp="1" noChangeArrowheads="1"/>
          </p:cNvSpPr>
          <p:nvPr>
            <p:ph type="body" sz="half" idx="1"/>
          </p:nvPr>
        </p:nvSpPr>
        <p:spPr>
          <a:xfrm>
            <a:off x="411163" y="1219200"/>
            <a:ext cx="8351837" cy="5029200"/>
          </a:xfrm>
        </p:spPr>
        <p:txBody>
          <a:bodyPr/>
          <a:lstStyle/>
          <a:p>
            <a:pPr>
              <a:lnSpc>
                <a:spcPct val="90000"/>
              </a:lnSpc>
            </a:pPr>
            <a:r>
              <a:rPr lang="en-US" sz="2400" dirty="0"/>
              <a:t>In EDA, as originally defined by </a:t>
            </a:r>
            <a:r>
              <a:rPr lang="en-US" sz="2400" dirty="0" err="1" smtClean="0"/>
              <a:t>Tukey</a:t>
            </a:r>
            <a:r>
              <a:rPr lang="en-US" sz="2400" dirty="0" smtClean="0"/>
              <a:t>, the </a:t>
            </a:r>
            <a:r>
              <a:rPr lang="en-US" sz="2400" dirty="0"/>
              <a:t>focus was on </a:t>
            </a:r>
            <a:r>
              <a:rPr lang="en-US" sz="2400" dirty="0" smtClean="0"/>
              <a:t>visualization</a:t>
            </a:r>
          </a:p>
          <a:p>
            <a:pPr lvl="1"/>
            <a:r>
              <a:rPr lang="en-US" sz="1800" dirty="0" smtClean="0"/>
              <a:t>maximize insight into a data set;	</a:t>
            </a:r>
            <a:r>
              <a:rPr lang="en-US" sz="1800" dirty="0" smtClean="0">
                <a:solidFill>
                  <a:srgbClr val="FF0000"/>
                </a:solidFill>
              </a:rPr>
              <a:t>Let the data speak for itself!</a:t>
            </a:r>
          </a:p>
          <a:p>
            <a:pPr lvl="1"/>
            <a:r>
              <a:rPr lang="en-US" sz="1800" dirty="0" smtClean="0"/>
              <a:t>uncover underlying structure;</a:t>
            </a:r>
          </a:p>
          <a:p>
            <a:pPr lvl="1"/>
            <a:r>
              <a:rPr lang="en-US" sz="1800" dirty="0" smtClean="0"/>
              <a:t>extract important variables;</a:t>
            </a:r>
          </a:p>
          <a:p>
            <a:pPr lvl="1"/>
            <a:r>
              <a:rPr lang="en-US" sz="1800" dirty="0" smtClean="0"/>
              <a:t>detect outliers and anomalies;</a:t>
            </a:r>
          </a:p>
          <a:p>
            <a:pPr lvl="1"/>
            <a:r>
              <a:rPr lang="en-US" sz="1800" dirty="0" smtClean="0"/>
              <a:t>test underlying assumptions;</a:t>
            </a:r>
          </a:p>
          <a:p>
            <a:pPr lvl="1"/>
            <a:r>
              <a:rPr lang="en-US" sz="1800" dirty="0" smtClean="0"/>
              <a:t>develop parsimonious models; and</a:t>
            </a:r>
          </a:p>
          <a:p>
            <a:pPr lvl="1"/>
            <a:r>
              <a:rPr lang="en-US" sz="1800" dirty="0" smtClean="0"/>
              <a:t>determine optimal factor settings.</a:t>
            </a:r>
            <a:endParaRPr lang="en-US" sz="1800" dirty="0"/>
          </a:p>
          <a:p>
            <a:pPr lvl="1">
              <a:lnSpc>
                <a:spcPct val="90000"/>
              </a:lnSpc>
            </a:pPr>
            <a:endParaRPr lang="en-US" sz="1800" dirty="0"/>
          </a:p>
          <a:p>
            <a:pPr>
              <a:lnSpc>
                <a:spcPct val="90000"/>
              </a:lnSpc>
            </a:pPr>
            <a:r>
              <a:rPr lang="en-US" sz="2400" dirty="0"/>
              <a:t>In our discussion of data exploration, we focus on</a:t>
            </a:r>
          </a:p>
          <a:p>
            <a:pPr lvl="1">
              <a:lnSpc>
                <a:spcPct val="90000"/>
              </a:lnSpc>
            </a:pPr>
            <a:r>
              <a:rPr lang="en-US" sz="2000" dirty="0"/>
              <a:t>Summary statistics</a:t>
            </a:r>
          </a:p>
          <a:p>
            <a:pPr lvl="1">
              <a:lnSpc>
                <a:spcPct val="90000"/>
              </a:lnSpc>
            </a:pPr>
            <a:r>
              <a:rPr lang="en-US" sz="2000" dirty="0"/>
              <a:t>Visualization</a:t>
            </a:r>
          </a:p>
          <a:p>
            <a:pPr lvl="1">
              <a:lnSpc>
                <a:spcPct val="90000"/>
              </a:lnSpc>
            </a:pPr>
            <a:r>
              <a:rPr lang="en-US" sz="2000" dirty="0"/>
              <a:t>Online Analytical Processing (OLAP)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Matrices</a:t>
            </a:r>
            <a:endParaRPr lang="en-US" dirty="0"/>
          </a:p>
        </p:txBody>
      </p:sp>
      <p:pic>
        <p:nvPicPr>
          <p:cNvPr id="4" name="Content Placeholder 3" descr="a01fig01.gif"/>
          <p:cNvPicPr>
            <a:picLocks noGrp="1" noChangeAspect="1"/>
          </p:cNvPicPr>
          <p:nvPr>
            <p:ph idx="1"/>
          </p:nvPr>
        </p:nvPicPr>
        <p:blipFill>
          <a:blip r:embed="rId2" cstate="print"/>
          <a:srcRect l="7654" r="7654" b="51200"/>
          <a:stretch>
            <a:fillRect/>
          </a:stretch>
        </p:blipFill>
        <p:spPr>
          <a:xfrm>
            <a:off x="285325" y="1295400"/>
            <a:ext cx="8553875" cy="1684132"/>
          </a:xfrm>
        </p:spPr>
      </p:pic>
      <p:pic>
        <p:nvPicPr>
          <p:cNvPr id="5" name="Picture 4" descr="au-sort-hier.png"/>
          <p:cNvPicPr>
            <a:picLocks noChangeAspect="1"/>
          </p:cNvPicPr>
          <p:nvPr/>
        </p:nvPicPr>
        <p:blipFill>
          <a:blip r:embed="rId3" cstate="print"/>
          <a:stretch>
            <a:fillRect/>
          </a:stretch>
        </p:blipFill>
        <p:spPr>
          <a:xfrm>
            <a:off x="4953000" y="3657600"/>
            <a:ext cx="3429000" cy="2571750"/>
          </a:xfrm>
          <a:prstGeom prst="rect">
            <a:avLst/>
          </a:prstGeom>
        </p:spPr>
      </p:pic>
      <p:pic>
        <p:nvPicPr>
          <p:cNvPr id="1110018" name="Picture 2" descr="http://cs.fabiostrozzi.eu/images/graph.jpg"/>
          <p:cNvPicPr>
            <a:picLocks noChangeAspect="1" noChangeArrowheads="1"/>
          </p:cNvPicPr>
          <p:nvPr/>
        </p:nvPicPr>
        <p:blipFill>
          <a:blip r:embed="rId4" cstate="print"/>
          <a:srcRect t="5757"/>
          <a:stretch>
            <a:fillRect/>
          </a:stretch>
        </p:blipFill>
        <p:spPr bwMode="auto">
          <a:xfrm>
            <a:off x="914400" y="3886200"/>
            <a:ext cx="3220340" cy="2209800"/>
          </a:xfrm>
          <a:prstGeom prst="rect">
            <a:avLst/>
          </a:prstGeom>
          <a:noFill/>
        </p:spPr>
      </p:pic>
      <p:sp>
        <p:nvSpPr>
          <p:cNvPr id="7" name="TextBox 6"/>
          <p:cNvSpPr txBox="1"/>
          <p:nvPr/>
        </p:nvSpPr>
        <p:spPr>
          <a:xfrm>
            <a:off x="552622" y="3276600"/>
            <a:ext cx="3028778" cy="313932"/>
          </a:xfrm>
          <a:prstGeom prst="rect">
            <a:avLst/>
          </a:prstGeom>
          <a:noFill/>
        </p:spPr>
        <p:txBody>
          <a:bodyPr wrap="none" rtlCol="0">
            <a:spAutoFit/>
          </a:bodyPr>
          <a:lstStyle/>
          <a:p>
            <a:r>
              <a:rPr lang="en-US" sz="1600" b="1" dirty="0" smtClean="0"/>
              <a:t>A more challenging example:</a:t>
            </a:r>
            <a:endParaRPr lang="en-US" sz="1600" b="1" dirty="0"/>
          </a:p>
        </p:txBody>
      </p:sp>
      <p:cxnSp>
        <p:nvCxnSpPr>
          <p:cNvPr id="9" name="Straight Arrow Connector 8"/>
          <p:cNvCxnSpPr/>
          <p:nvPr/>
        </p:nvCxnSpPr>
        <p:spPr bwMode="auto">
          <a:xfrm>
            <a:off x="4495800" y="4953000"/>
            <a:ext cx="457200" cy="1588"/>
          </a:xfrm>
          <a:prstGeom prst="straightConnector1">
            <a:avLst/>
          </a:prstGeom>
          <a:noFill/>
          <a:ln w="50800"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100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1778" name="Rectangle 2"/>
          <p:cNvSpPr>
            <a:spLocks noGrp="1" noChangeArrowheads="1"/>
          </p:cNvSpPr>
          <p:nvPr>
            <p:ph type="title"/>
          </p:nvPr>
        </p:nvSpPr>
        <p:spPr>
          <a:xfrm>
            <a:off x="381000" y="152400"/>
            <a:ext cx="8458200" cy="533400"/>
          </a:xfrm>
        </p:spPr>
        <p:txBody>
          <a:bodyPr/>
          <a:lstStyle/>
          <a:p>
            <a:r>
              <a:rPr lang="en-US" sz="2800"/>
              <a:t>Visualization Techniques: Parallel Coordinates</a:t>
            </a:r>
          </a:p>
        </p:txBody>
      </p:sp>
      <p:sp>
        <p:nvSpPr>
          <p:cNvPr id="971779" name="Rectangle 3"/>
          <p:cNvSpPr>
            <a:spLocks noGrp="1" noChangeArrowheads="1"/>
          </p:cNvSpPr>
          <p:nvPr>
            <p:ph type="body" idx="1"/>
          </p:nvPr>
        </p:nvSpPr>
        <p:spPr>
          <a:xfrm>
            <a:off x="381000" y="1143000"/>
            <a:ext cx="8428038" cy="5486400"/>
          </a:xfrm>
        </p:spPr>
        <p:txBody>
          <a:bodyPr/>
          <a:lstStyle/>
          <a:p>
            <a:pPr>
              <a:lnSpc>
                <a:spcPct val="90000"/>
              </a:lnSpc>
            </a:pPr>
            <a:r>
              <a:rPr lang="en-US"/>
              <a:t>Parallel Coordinates </a:t>
            </a:r>
          </a:p>
          <a:p>
            <a:pPr marL="749300" lvl="1">
              <a:lnSpc>
                <a:spcPct val="90000"/>
              </a:lnSpc>
            </a:pPr>
            <a:r>
              <a:rPr lang="en-US"/>
              <a:t>Used to plot the attribute values of high-dimensional data</a:t>
            </a:r>
          </a:p>
          <a:p>
            <a:pPr marL="749300" lvl="1">
              <a:lnSpc>
                <a:spcPct val="90000"/>
              </a:lnSpc>
            </a:pPr>
            <a:r>
              <a:rPr lang="en-US"/>
              <a:t>Instead of using perpendicular axes, use a set of parallel axes </a:t>
            </a:r>
          </a:p>
          <a:p>
            <a:pPr marL="749300" lvl="1">
              <a:lnSpc>
                <a:spcPct val="90000"/>
              </a:lnSpc>
            </a:pPr>
            <a:r>
              <a:rPr lang="en-US"/>
              <a:t>The attribute values of each object are plotted as a point on each corresponding coordinate axis and the points are connected by a line	</a:t>
            </a:r>
          </a:p>
          <a:p>
            <a:pPr marL="749300" lvl="1">
              <a:lnSpc>
                <a:spcPct val="90000"/>
              </a:lnSpc>
            </a:pPr>
            <a:r>
              <a:rPr lang="en-US"/>
              <a:t>Thus, each object is represented as a line </a:t>
            </a:r>
          </a:p>
          <a:p>
            <a:pPr marL="749300" lvl="1">
              <a:lnSpc>
                <a:spcPct val="90000"/>
              </a:lnSpc>
            </a:pPr>
            <a:r>
              <a:rPr lang="en-US"/>
              <a:t>Often, the lines representing a distinct class of objects group together, at least for some attributes</a:t>
            </a:r>
          </a:p>
          <a:p>
            <a:pPr marL="749300" lvl="1">
              <a:lnSpc>
                <a:spcPct val="90000"/>
              </a:lnSpc>
            </a:pPr>
            <a:r>
              <a:rPr lang="en-US"/>
              <a:t>Ordering of attributes is important in seeing such groupings</a:t>
            </a:r>
          </a:p>
          <a:p>
            <a:pPr marL="749300" lvl="1">
              <a:lnSpc>
                <a:spcPct val="90000"/>
              </a:lnSpc>
              <a:buFont typeface="Arial" charset="0"/>
              <a:buNone/>
            </a:pP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1026"/>
          <p:cNvSpPr>
            <a:spLocks noGrp="1" noChangeArrowheads="1"/>
          </p:cNvSpPr>
          <p:nvPr>
            <p:ph type="title"/>
          </p:nvPr>
        </p:nvSpPr>
        <p:spPr/>
        <p:txBody>
          <a:bodyPr/>
          <a:lstStyle/>
          <a:p>
            <a:r>
              <a:rPr lang="en-US" dirty="0"/>
              <a:t>Parallel </a:t>
            </a:r>
            <a:r>
              <a:rPr lang="en-US" dirty="0" smtClean="0"/>
              <a:t>Coordinates</a:t>
            </a:r>
            <a:endParaRPr lang="en-US" dirty="0"/>
          </a:p>
        </p:txBody>
      </p:sp>
      <p:pic>
        <p:nvPicPr>
          <p:cNvPr id="1037314" name="Picture 2" descr="http://www.evl.uic.edu/cavern/multiperspective/Continuum/Training/parallel5.jpg"/>
          <p:cNvPicPr>
            <a:picLocks noChangeAspect="1" noChangeArrowheads="1"/>
          </p:cNvPicPr>
          <p:nvPr/>
        </p:nvPicPr>
        <p:blipFill>
          <a:blip r:embed="rId3" cstate="print"/>
          <a:srcRect l="7692" t="6115" r="3077" b="6115"/>
          <a:stretch>
            <a:fillRect/>
          </a:stretch>
        </p:blipFill>
        <p:spPr bwMode="auto">
          <a:xfrm>
            <a:off x="347077" y="1600200"/>
            <a:ext cx="8182411" cy="4050099"/>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826" name="Rectangle 1026"/>
          <p:cNvSpPr>
            <a:spLocks noGrp="1" noChangeArrowheads="1"/>
          </p:cNvSpPr>
          <p:nvPr>
            <p:ph type="title"/>
          </p:nvPr>
        </p:nvSpPr>
        <p:spPr/>
        <p:txBody>
          <a:bodyPr/>
          <a:lstStyle/>
          <a:p>
            <a:r>
              <a:rPr lang="en-US"/>
              <a:t>Parallel Coordinates Plots for Iris Data</a:t>
            </a:r>
          </a:p>
        </p:txBody>
      </p:sp>
      <p:pic>
        <p:nvPicPr>
          <p:cNvPr id="973828" name="Picture 1028"/>
          <p:cNvPicPr>
            <a:picLocks noChangeAspect="1" noChangeArrowheads="1"/>
          </p:cNvPicPr>
          <p:nvPr/>
        </p:nvPicPr>
        <p:blipFill>
          <a:blip r:embed="rId3" cstate="print"/>
          <a:srcRect l="4727" t="1036" b="2245"/>
          <a:stretch>
            <a:fillRect/>
          </a:stretch>
        </p:blipFill>
        <p:spPr bwMode="auto">
          <a:xfrm>
            <a:off x="0" y="1981200"/>
            <a:ext cx="4606925" cy="3197225"/>
          </a:xfrm>
          <a:prstGeom prst="rect">
            <a:avLst/>
          </a:prstGeom>
          <a:noFill/>
          <a:ln w="12700">
            <a:noFill/>
            <a:miter lim="800000"/>
            <a:headEnd/>
            <a:tailEnd/>
          </a:ln>
          <a:effectLst/>
        </p:spPr>
      </p:pic>
      <p:pic>
        <p:nvPicPr>
          <p:cNvPr id="973829" name="Picture 1029"/>
          <p:cNvPicPr>
            <a:picLocks noChangeAspect="1" noChangeArrowheads="1"/>
          </p:cNvPicPr>
          <p:nvPr/>
        </p:nvPicPr>
        <p:blipFill>
          <a:blip r:embed="rId4" cstate="print"/>
          <a:srcRect l="5209" r="1634"/>
          <a:stretch>
            <a:fillRect/>
          </a:stretch>
        </p:blipFill>
        <p:spPr bwMode="auto">
          <a:xfrm>
            <a:off x="4648200" y="2057400"/>
            <a:ext cx="4343400" cy="3200400"/>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1026"/>
          <p:cNvSpPr>
            <a:spLocks noGrp="1" noChangeArrowheads="1"/>
          </p:cNvSpPr>
          <p:nvPr>
            <p:ph type="title"/>
          </p:nvPr>
        </p:nvSpPr>
        <p:spPr/>
        <p:txBody>
          <a:bodyPr/>
          <a:lstStyle/>
          <a:p>
            <a:r>
              <a:rPr lang="en-US"/>
              <a:t>Other Visualization Techniques</a:t>
            </a:r>
          </a:p>
        </p:txBody>
      </p:sp>
      <p:sp>
        <p:nvSpPr>
          <p:cNvPr id="975875" name="Rectangle 1027"/>
          <p:cNvSpPr>
            <a:spLocks noGrp="1" noChangeArrowheads="1"/>
          </p:cNvSpPr>
          <p:nvPr>
            <p:ph type="body" idx="1"/>
          </p:nvPr>
        </p:nvSpPr>
        <p:spPr>
          <a:xfrm>
            <a:off x="381000" y="1143000"/>
            <a:ext cx="8428038" cy="5334000"/>
          </a:xfrm>
        </p:spPr>
        <p:txBody>
          <a:bodyPr/>
          <a:lstStyle/>
          <a:p>
            <a:pPr>
              <a:lnSpc>
                <a:spcPct val="90000"/>
              </a:lnSpc>
            </a:pPr>
            <a:r>
              <a:rPr lang="en-US"/>
              <a:t>Star Plots </a:t>
            </a:r>
          </a:p>
          <a:p>
            <a:pPr lvl="1">
              <a:lnSpc>
                <a:spcPct val="90000"/>
              </a:lnSpc>
            </a:pPr>
            <a:r>
              <a:rPr lang="en-US"/>
              <a:t>Similar approach to parallel coordinates, but axes radiate from a central point</a:t>
            </a:r>
          </a:p>
          <a:p>
            <a:pPr lvl="1">
              <a:lnSpc>
                <a:spcPct val="90000"/>
              </a:lnSpc>
            </a:pPr>
            <a:r>
              <a:rPr lang="en-US"/>
              <a:t>The line connecting the values of an object is a polygon</a:t>
            </a:r>
          </a:p>
          <a:p>
            <a:pPr>
              <a:lnSpc>
                <a:spcPct val="90000"/>
              </a:lnSpc>
            </a:pPr>
            <a:r>
              <a:rPr lang="en-US"/>
              <a:t>Chernoff Faces</a:t>
            </a:r>
          </a:p>
          <a:p>
            <a:pPr lvl="1">
              <a:lnSpc>
                <a:spcPct val="90000"/>
              </a:lnSpc>
            </a:pPr>
            <a:r>
              <a:rPr lang="en-US"/>
              <a:t>Approach created by Herman Chernoff</a:t>
            </a:r>
          </a:p>
          <a:p>
            <a:pPr lvl="1">
              <a:lnSpc>
                <a:spcPct val="90000"/>
              </a:lnSpc>
            </a:pPr>
            <a:r>
              <a:rPr lang="en-US"/>
              <a:t>This approach associates each attribute with a characteristic of a face</a:t>
            </a:r>
          </a:p>
          <a:p>
            <a:pPr lvl="1">
              <a:lnSpc>
                <a:spcPct val="90000"/>
              </a:lnSpc>
            </a:pPr>
            <a:r>
              <a:rPr lang="en-US"/>
              <a:t>The values of each attribute determine the appearance of the corresponding facial characteristic	</a:t>
            </a:r>
          </a:p>
          <a:p>
            <a:pPr lvl="1">
              <a:lnSpc>
                <a:spcPct val="90000"/>
              </a:lnSpc>
            </a:pPr>
            <a:r>
              <a:rPr lang="en-US"/>
              <a:t>Each object becomes a separate face</a:t>
            </a:r>
          </a:p>
          <a:p>
            <a:pPr lvl="1">
              <a:lnSpc>
                <a:spcPct val="90000"/>
              </a:lnSpc>
            </a:pPr>
            <a:r>
              <a:rPr lang="en-US"/>
              <a:t>Relies on human’s ability to distinguish faces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7810" name="Rectangle 2"/>
          <p:cNvSpPr>
            <a:spLocks noGrp="1" noChangeArrowheads="1"/>
          </p:cNvSpPr>
          <p:nvPr>
            <p:ph type="title"/>
          </p:nvPr>
        </p:nvSpPr>
        <p:spPr/>
        <p:txBody>
          <a:bodyPr/>
          <a:lstStyle/>
          <a:p>
            <a:r>
              <a:rPr lang="en-US" dirty="0"/>
              <a:t>Star </a:t>
            </a:r>
            <a:r>
              <a:rPr lang="en-US" dirty="0" smtClean="0"/>
              <a:t>graphs for Iris Data </a:t>
            </a:r>
            <a:endParaRPr lang="en-US" dirty="0"/>
          </a:p>
        </p:txBody>
      </p:sp>
      <p:pic>
        <p:nvPicPr>
          <p:cNvPr id="1527812" name="Picture 4"/>
          <p:cNvPicPr>
            <a:picLocks noGrp="1" noChangeAspect="1" noChangeArrowheads="1"/>
          </p:cNvPicPr>
          <p:nvPr>
            <p:ph sz="half" idx="1"/>
          </p:nvPr>
        </p:nvPicPr>
        <p:blipFill>
          <a:blip r:embed="rId2" cstate="print"/>
          <a:srcRect/>
          <a:stretch>
            <a:fillRect/>
          </a:stretch>
        </p:blipFill>
        <p:spPr>
          <a:xfrm>
            <a:off x="0" y="1676400"/>
            <a:ext cx="4121150" cy="4267200"/>
          </a:xfrm>
          <a:noFill/>
          <a:ln/>
        </p:spPr>
      </p:pic>
      <p:pic>
        <p:nvPicPr>
          <p:cNvPr id="1527814" name="Picture 6"/>
          <p:cNvPicPr>
            <a:picLocks noGrp="1" noChangeAspect="1" noChangeArrowheads="1"/>
          </p:cNvPicPr>
          <p:nvPr>
            <p:ph sz="half" idx="2"/>
          </p:nvPr>
        </p:nvPicPr>
        <p:blipFill>
          <a:blip r:embed="rId3" cstate="print"/>
          <a:srcRect/>
          <a:stretch>
            <a:fillRect/>
          </a:stretch>
        </p:blipFill>
        <p:spPr>
          <a:xfrm>
            <a:off x="4038600" y="2667000"/>
            <a:ext cx="4800600" cy="3294063"/>
          </a:xfrm>
          <a:noFill/>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9970" name="Rectangle 2"/>
          <p:cNvSpPr>
            <a:spLocks noGrp="1" noChangeArrowheads="1"/>
          </p:cNvSpPr>
          <p:nvPr>
            <p:ph type="title"/>
          </p:nvPr>
        </p:nvSpPr>
        <p:spPr>
          <a:xfrm>
            <a:off x="152400" y="152400"/>
            <a:ext cx="8991600" cy="533400"/>
          </a:xfrm>
        </p:spPr>
        <p:txBody>
          <a:bodyPr/>
          <a:lstStyle/>
          <a:p>
            <a:r>
              <a:rPr lang="en-US"/>
              <a:t>Chernoff Faces for Iris Data</a:t>
            </a:r>
          </a:p>
        </p:txBody>
      </p:sp>
      <p:pic>
        <p:nvPicPr>
          <p:cNvPr id="979972" name="Picture 4"/>
          <p:cNvPicPr>
            <a:picLocks noChangeAspect="1" noChangeArrowheads="1"/>
          </p:cNvPicPr>
          <p:nvPr/>
        </p:nvPicPr>
        <p:blipFill>
          <a:blip r:embed="rId3" cstate="print"/>
          <a:srcRect l="18523" t="24202" r="14157" b="19345"/>
          <a:stretch>
            <a:fillRect/>
          </a:stretch>
        </p:blipFill>
        <p:spPr bwMode="auto">
          <a:xfrm>
            <a:off x="838200" y="1371600"/>
            <a:ext cx="6477000" cy="4073165"/>
          </a:xfrm>
          <a:prstGeom prst="rect">
            <a:avLst/>
          </a:prstGeom>
          <a:noFill/>
          <a:ln w="12700">
            <a:noFill/>
            <a:miter lim="800000"/>
            <a:headEnd/>
            <a:tailEnd/>
          </a:ln>
          <a:effectLst/>
        </p:spPr>
      </p:pic>
      <p:sp>
        <p:nvSpPr>
          <p:cNvPr id="979974" name="Rectangle 6"/>
          <p:cNvSpPr>
            <a:spLocks noGrp="1" noChangeArrowheads="1"/>
          </p:cNvSpPr>
          <p:nvPr>
            <p:ph type="body" idx="1"/>
          </p:nvPr>
        </p:nvSpPr>
        <p:spPr>
          <a:xfrm>
            <a:off x="7391400" y="1447800"/>
            <a:ext cx="2057400" cy="4114800"/>
          </a:xfrm>
          <a:noFill/>
          <a:ln/>
        </p:spPr>
        <p:txBody>
          <a:bodyPr/>
          <a:lstStyle/>
          <a:p>
            <a:pPr>
              <a:lnSpc>
                <a:spcPct val="80000"/>
              </a:lnSpc>
              <a:buFont typeface="Monotype Sorts" charset="2"/>
              <a:buNone/>
            </a:pPr>
            <a:r>
              <a:rPr lang="en-US" sz="2400" dirty="0" err="1"/>
              <a:t>Setosa</a:t>
            </a:r>
            <a:endParaRPr lang="en-US" sz="2400" dirty="0"/>
          </a:p>
          <a:p>
            <a:pPr>
              <a:lnSpc>
                <a:spcPct val="80000"/>
              </a:lnSpc>
            </a:pPr>
            <a:endParaRPr lang="en-US" sz="2400" dirty="0"/>
          </a:p>
          <a:p>
            <a:pPr>
              <a:lnSpc>
                <a:spcPct val="80000"/>
              </a:lnSpc>
            </a:pPr>
            <a:endParaRPr lang="en-US" sz="2400" dirty="0"/>
          </a:p>
          <a:p>
            <a:pPr>
              <a:lnSpc>
                <a:spcPct val="80000"/>
              </a:lnSpc>
            </a:pPr>
            <a:endParaRPr lang="en-US" sz="2400" dirty="0"/>
          </a:p>
          <a:p>
            <a:pPr>
              <a:lnSpc>
                <a:spcPct val="80000"/>
              </a:lnSpc>
              <a:buFont typeface="Monotype Sorts" charset="2"/>
              <a:buNone/>
            </a:pPr>
            <a:r>
              <a:rPr lang="en-US" sz="2400" dirty="0" err="1"/>
              <a:t>Versicolour</a:t>
            </a:r>
            <a:endParaRPr lang="en-US" sz="2400" dirty="0"/>
          </a:p>
          <a:p>
            <a:pPr>
              <a:lnSpc>
                <a:spcPct val="80000"/>
              </a:lnSpc>
            </a:pPr>
            <a:endParaRPr lang="en-US" sz="2400" dirty="0"/>
          </a:p>
          <a:p>
            <a:pPr>
              <a:lnSpc>
                <a:spcPct val="80000"/>
              </a:lnSpc>
              <a:buFont typeface="Monotype Sorts" charset="2"/>
              <a:buNone/>
            </a:pPr>
            <a:endParaRPr lang="en-US" sz="2400" dirty="0"/>
          </a:p>
          <a:p>
            <a:pPr>
              <a:lnSpc>
                <a:spcPct val="80000"/>
              </a:lnSpc>
              <a:buFont typeface="Monotype Sorts" charset="2"/>
              <a:buNone/>
            </a:pPr>
            <a:endParaRPr lang="en-US" sz="2400" dirty="0"/>
          </a:p>
          <a:p>
            <a:pPr>
              <a:lnSpc>
                <a:spcPct val="80000"/>
              </a:lnSpc>
              <a:buFont typeface="Monotype Sorts" charset="2"/>
              <a:buNone/>
            </a:pPr>
            <a:r>
              <a:rPr lang="en-US" sz="2400" dirty="0" err="1"/>
              <a:t>Virginica</a:t>
            </a:r>
            <a:endParaRPr lang="en-US" sz="2400" dirty="0"/>
          </a:p>
          <a:p>
            <a:pPr>
              <a:lnSpc>
                <a:spcPct val="80000"/>
              </a:lnSpc>
            </a:pPr>
            <a:endParaRPr lang="en-US" sz="2400" dirty="0"/>
          </a:p>
          <a:p>
            <a:pPr>
              <a:lnSpc>
                <a:spcPct val="80000"/>
              </a:lnSpc>
            </a:pPr>
            <a:endParaRPr lang="en-US" sz="2400" dirty="0"/>
          </a:p>
          <a:p>
            <a:pPr>
              <a:lnSpc>
                <a:spcPct val="80000"/>
              </a:lnSpc>
              <a:buFont typeface="Monotype Sorts" charset="2"/>
              <a:buNone/>
            </a:pPr>
            <a:endParaRPr lang="en-US" sz="2400" dirty="0"/>
          </a:p>
        </p:txBody>
      </p:sp>
      <p:sp>
        <p:nvSpPr>
          <p:cNvPr id="5" name="TextBox 4"/>
          <p:cNvSpPr txBox="1"/>
          <p:nvPr/>
        </p:nvSpPr>
        <p:spPr>
          <a:xfrm>
            <a:off x="609600" y="5867400"/>
            <a:ext cx="4810676" cy="286232"/>
          </a:xfrm>
          <a:prstGeom prst="rect">
            <a:avLst/>
          </a:prstGeom>
          <a:noFill/>
        </p:spPr>
        <p:txBody>
          <a:bodyPr wrap="none" rtlCol="0">
            <a:spAutoFit/>
          </a:bodyPr>
          <a:lstStyle/>
          <a:p>
            <a:r>
              <a:rPr lang="en-US" dirty="0" smtClean="0"/>
              <a:t>Sepal length -&gt; size of face, petal width -&gt; shape of jaw, …</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1125" name="Rectangle 5"/>
          <p:cNvSpPr>
            <a:spLocks noGrp="1" noChangeArrowheads="1"/>
          </p:cNvSpPr>
          <p:nvPr>
            <p:ph type="title"/>
          </p:nvPr>
        </p:nvSpPr>
        <p:spPr/>
        <p:txBody>
          <a:bodyPr/>
          <a:lstStyle/>
          <a:p>
            <a:r>
              <a:rPr lang="en-US"/>
              <a:t>Multi-dimensional perception</a:t>
            </a:r>
          </a:p>
        </p:txBody>
      </p:sp>
      <p:sp>
        <p:nvSpPr>
          <p:cNvPr id="1541127" name="Rectangle 7"/>
          <p:cNvSpPr>
            <a:spLocks noGrp="1" noChangeArrowheads="1"/>
          </p:cNvSpPr>
          <p:nvPr>
            <p:ph type="body" idx="1"/>
          </p:nvPr>
        </p:nvSpPr>
        <p:spPr>
          <a:xfrm>
            <a:off x="304800" y="1435100"/>
            <a:ext cx="8534400" cy="1308100"/>
          </a:xfrm>
        </p:spPr>
        <p:txBody>
          <a:bodyPr/>
          <a:lstStyle/>
          <a:p>
            <a:r>
              <a:rPr lang="en-US"/>
              <a:t>Tailoring multi-dimensional representations to human perceptual strengths (Healey)</a:t>
            </a:r>
          </a:p>
        </p:txBody>
      </p:sp>
      <p:pic>
        <p:nvPicPr>
          <p:cNvPr id="1541124" name="Picture 4"/>
          <p:cNvPicPr>
            <a:picLocks noGrp="1" noChangeAspect="1" noChangeArrowheads="1"/>
          </p:cNvPicPr>
          <p:nvPr>
            <p:ph idx="4294967295"/>
          </p:nvPr>
        </p:nvPicPr>
        <p:blipFill>
          <a:blip r:embed="rId3" cstate="print"/>
          <a:srcRect/>
          <a:stretch>
            <a:fillRect/>
          </a:stretch>
        </p:blipFill>
        <p:spPr>
          <a:xfrm>
            <a:off x="152400" y="2362200"/>
            <a:ext cx="8763000" cy="4016375"/>
          </a:xfrm>
          <a:noFill/>
          <a:ln/>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8357" name="Rectangle 5"/>
          <p:cNvSpPr>
            <a:spLocks noGrp="1" noChangeArrowheads="1"/>
          </p:cNvSpPr>
          <p:nvPr>
            <p:ph type="title"/>
          </p:nvPr>
        </p:nvSpPr>
        <p:spPr/>
        <p:txBody>
          <a:bodyPr/>
          <a:lstStyle/>
          <a:p>
            <a:r>
              <a:rPr lang="en-US"/>
              <a:t>Animations</a:t>
            </a:r>
          </a:p>
        </p:txBody>
      </p:sp>
      <p:pic>
        <p:nvPicPr>
          <p:cNvPr id="1508356" name="Picture 4" descr="sst_land_temp_82_best"/>
          <p:cNvPicPr>
            <a:picLocks noGrp="1" noChangeAspect="1" noChangeArrowheads="1" noCrop="1"/>
          </p:cNvPicPr>
          <p:nvPr>
            <p:ph idx="1"/>
          </p:nvPr>
        </p:nvPicPr>
        <p:blipFill>
          <a:blip r:embed="rId2" cstate="print"/>
          <a:srcRect/>
          <a:stretch>
            <a:fillRect/>
          </a:stretch>
        </p:blipFill>
        <p:spPr>
          <a:xfrm>
            <a:off x="1260475" y="1435100"/>
            <a:ext cx="6619875" cy="4965700"/>
          </a:xfrm>
          <a:noFill/>
          <a:ln/>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7266" name="Rectangle 2"/>
          <p:cNvSpPr>
            <a:spLocks noGrp="1" noChangeArrowheads="1"/>
          </p:cNvSpPr>
          <p:nvPr>
            <p:ph type="title"/>
          </p:nvPr>
        </p:nvSpPr>
        <p:spPr/>
        <p:txBody>
          <a:bodyPr/>
          <a:lstStyle/>
          <a:p>
            <a:r>
              <a:rPr lang="en-US" dirty="0" smtClean="0"/>
              <a:t>Fly-through/over Visualizations</a:t>
            </a:r>
            <a:endParaRPr lang="en-US" dirty="0"/>
          </a:p>
        </p:txBody>
      </p:sp>
      <p:sp>
        <p:nvSpPr>
          <p:cNvPr id="1547267" name="Rectangle 3"/>
          <p:cNvSpPr>
            <a:spLocks noGrp="1" noChangeArrowheads="1"/>
          </p:cNvSpPr>
          <p:nvPr>
            <p:ph type="body" idx="1"/>
          </p:nvPr>
        </p:nvSpPr>
        <p:spPr/>
        <p:txBody>
          <a:bodyPr/>
          <a:lstStyle/>
          <a:p>
            <a:r>
              <a:rPr lang="en-US" dirty="0"/>
              <a:t>Geographical information systems</a:t>
            </a:r>
          </a:p>
          <a:p>
            <a:r>
              <a:rPr lang="en-US" dirty="0"/>
              <a:t>Computer-aided architecture and design</a:t>
            </a:r>
          </a:p>
          <a:p>
            <a:r>
              <a:rPr lang="en-US" dirty="0"/>
              <a:t>Visiting the interior of a stellar </a:t>
            </a:r>
            <a:r>
              <a:rPr lang="en-US" dirty="0" smtClean="0"/>
              <a:t>simulation</a:t>
            </a:r>
          </a:p>
          <a:p>
            <a:r>
              <a:rPr lang="en-US" b="1" dirty="0" smtClean="0"/>
              <a:t>Chromosome 11 Flyover</a:t>
            </a:r>
          </a:p>
          <a:p>
            <a:pPr>
              <a:buNone/>
            </a:pPr>
            <a:r>
              <a:rPr lang="en-US" dirty="0" smtClean="0">
                <a:hlinkClick r:id="rId2"/>
              </a:rPr>
              <a:t>http://www.dnalc.org/resources/3d/chr11.html</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228600"/>
            <a:ext cx="8763000" cy="533400"/>
          </a:xfrm>
        </p:spPr>
        <p:txBody>
          <a:bodyPr/>
          <a:lstStyle/>
          <a:p>
            <a:r>
              <a:rPr lang="en-US" sz="2800" dirty="0" smtClean="0"/>
              <a:t>Before We Continue: The Data Miner’s Dilemma</a:t>
            </a:r>
            <a:endParaRPr lang="en-US" sz="2800" dirty="0"/>
          </a:p>
        </p:txBody>
      </p:sp>
      <p:sp>
        <p:nvSpPr>
          <p:cNvPr id="4" name="Content Placeholder 3"/>
          <p:cNvSpPr>
            <a:spLocks noGrp="1"/>
          </p:cNvSpPr>
          <p:nvPr>
            <p:ph idx="1"/>
          </p:nvPr>
        </p:nvSpPr>
        <p:spPr/>
        <p:txBody>
          <a:bodyPr/>
          <a:lstStyle/>
          <a:p>
            <a:endParaRPr lang="en-US" dirty="0"/>
          </a:p>
        </p:txBody>
      </p:sp>
      <p:grpSp>
        <p:nvGrpSpPr>
          <p:cNvPr id="5" name="Group 35"/>
          <p:cNvGrpSpPr>
            <a:grpSpLocks/>
          </p:cNvGrpSpPr>
          <p:nvPr/>
        </p:nvGrpSpPr>
        <p:grpSpPr bwMode="auto">
          <a:xfrm>
            <a:off x="1905000" y="1600200"/>
            <a:ext cx="6508750" cy="4883150"/>
            <a:chOff x="1200" y="1008"/>
            <a:chExt cx="4100" cy="3076"/>
          </a:xfrm>
        </p:grpSpPr>
        <p:sp>
          <p:nvSpPr>
            <p:cNvPr id="6" name="Freeform 5"/>
            <p:cNvSpPr/>
            <p:nvPr/>
          </p:nvSpPr>
          <p:spPr>
            <a:xfrm>
              <a:off x="2319" y="1647"/>
              <a:ext cx="2505" cy="2430"/>
            </a:xfrm>
            <a:custGeom>
              <a:avLst/>
              <a:gdLst>
                <a:gd name="connsiteX0" fmla="*/ 3958542 w 3958542"/>
                <a:gd name="connsiteY0" fmla="*/ 2176041 h 3842795"/>
                <a:gd name="connsiteX1" fmla="*/ 3946967 w 3958542"/>
                <a:gd name="connsiteY1" fmla="*/ 0 h 3842795"/>
                <a:gd name="connsiteX2" fmla="*/ 0 w 3958542"/>
                <a:gd name="connsiteY2" fmla="*/ 2095018 h 3842795"/>
                <a:gd name="connsiteX3" fmla="*/ 1053297 w 3958542"/>
                <a:gd name="connsiteY3" fmla="*/ 3842795 h 3842795"/>
                <a:gd name="connsiteX4" fmla="*/ 1053297 w 3958542"/>
                <a:gd name="connsiteY4" fmla="*/ 3842795 h 3842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8542" h="3842795">
                  <a:moveTo>
                    <a:pt x="3958542" y="2176041"/>
                  </a:moveTo>
                  <a:cubicBezTo>
                    <a:pt x="3954684" y="1450694"/>
                    <a:pt x="3950825" y="725347"/>
                    <a:pt x="3946967" y="0"/>
                  </a:cubicBezTo>
                  <a:lnTo>
                    <a:pt x="0" y="2095018"/>
                  </a:lnTo>
                  <a:lnTo>
                    <a:pt x="1053297" y="3842795"/>
                  </a:lnTo>
                  <a:lnTo>
                    <a:pt x="1053297" y="3842795"/>
                  </a:lnTo>
                </a:path>
              </a:pathLst>
            </a:custGeom>
            <a:solidFill>
              <a:schemeClr val="bg1">
                <a:lumMod val="85000"/>
              </a:schemeClr>
            </a:solidFill>
            <a:ln>
              <a:no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800" dirty="0"/>
            </a:p>
          </p:txBody>
        </p:sp>
        <p:grpSp>
          <p:nvGrpSpPr>
            <p:cNvPr id="7" name="Group 9"/>
            <p:cNvGrpSpPr>
              <a:grpSpLocks/>
            </p:cNvGrpSpPr>
            <p:nvPr/>
          </p:nvGrpSpPr>
          <p:grpSpPr bwMode="auto">
            <a:xfrm>
              <a:off x="1200" y="2860"/>
              <a:ext cx="2700" cy="1224"/>
              <a:chOff x="1828800" y="2971800"/>
              <a:chExt cx="5867400" cy="3200400"/>
            </a:xfrm>
          </p:grpSpPr>
          <p:grpSp>
            <p:nvGrpSpPr>
              <p:cNvPr id="31" name="Group 5"/>
              <p:cNvGrpSpPr>
                <a:grpSpLocks/>
              </p:cNvGrpSpPr>
              <p:nvPr/>
            </p:nvGrpSpPr>
            <p:grpSpPr bwMode="auto">
              <a:xfrm>
                <a:off x="1828800" y="4572000"/>
                <a:ext cx="4876462" cy="1600200"/>
                <a:chOff x="1828800" y="4572000"/>
                <a:chExt cx="4876462" cy="1600200"/>
              </a:xfrm>
            </p:grpSpPr>
            <p:sp>
              <p:nvSpPr>
                <p:cNvPr id="35" name="Flowchart: Data 3"/>
                <p:cNvSpPr/>
                <p:nvPr/>
              </p:nvSpPr>
              <p:spPr>
                <a:xfrm>
                  <a:off x="1828800" y="4572000"/>
                  <a:ext cx="4876462" cy="685053"/>
                </a:xfrm>
                <a:prstGeom prst="flowChartInputOutput">
                  <a:avLst/>
                </a:prstGeom>
                <a:gradFill>
                  <a:gsLst>
                    <a:gs pos="0">
                      <a:srgbClr val="DDEBCF"/>
                    </a:gs>
                    <a:gs pos="50000">
                      <a:srgbClr val="9CB86E"/>
                    </a:gs>
                    <a:gs pos="100000">
                      <a:srgbClr val="156B13"/>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1" dirty="0">
                    <a:solidFill>
                      <a:schemeClr val="bg2">
                        <a:lumMod val="25000"/>
                      </a:schemeClr>
                    </a:solidFill>
                  </a:endParaRPr>
                </a:p>
              </p:txBody>
            </p:sp>
            <p:sp>
              <p:nvSpPr>
                <p:cNvPr id="36" name="Rectangle 4"/>
                <p:cNvSpPr/>
                <p:nvPr/>
              </p:nvSpPr>
              <p:spPr>
                <a:xfrm>
                  <a:off x="1828800" y="5257053"/>
                  <a:ext cx="3885523" cy="91514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900">
                      <a:solidFill>
                        <a:schemeClr val="tx1"/>
                      </a:solidFill>
                    </a:rPr>
                    <a:t>Assembly</a:t>
                  </a:r>
                  <a:endParaRPr lang="en-US" sz="1900" dirty="0">
                    <a:solidFill>
                      <a:schemeClr val="tx1"/>
                    </a:solidFill>
                  </a:endParaRPr>
                </a:p>
              </p:txBody>
            </p:sp>
          </p:grpSp>
          <p:grpSp>
            <p:nvGrpSpPr>
              <p:cNvPr id="32" name="Group 6"/>
              <p:cNvGrpSpPr>
                <a:grpSpLocks/>
              </p:cNvGrpSpPr>
              <p:nvPr/>
            </p:nvGrpSpPr>
            <p:grpSpPr bwMode="auto">
              <a:xfrm>
                <a:off x="2819738" y="2971800"/>
                <a:ext cx="4876462" cy="1600200"/>
                <a:chOff x="1829138" y="4572000"/>
                <a:chExt cx="4876462" cy="1600200"/>
              </a:xfrm>
            </p:grpSpPr>
            <p:sp>
              <p:nvSpPr>
                <p:cNvPr id="33" name="Flowchart: Data 32"/>
                <p:cNvSpPr/>
                <p:nvPr/>
              </p:nvSpPr>
              <p:spPr>
                <a:xfrm>
                  <a:off x="1829138" y="4572000"/>
                  <a:ext cx="4876462" cy="685053"/>
                </a:xfrm>
                <a:prstGeom prst="flowChartInputOutput">
                  <a:avLst/>
                </a:prstGeom>
                <a:gradFill>
                  <a:gsLst>
                    <a:gs pos="50000">
                      <a:srgbClr val="999933"/>
                    </a:gs>
                    <a:gs pos="50000">
                      <a:srgbClr val="FF9900"/>
                    </a:gs>
                    <a:gs pos="100000">
                      <a:srgbClr val="FF9900">
                        <a:gamma/>
                        <a:shade val="46275"/>
                        <a:invGamma/>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34" name="Rectangle 33"/>
                <p:cNvSpPr/>
                <p:nvPr/>
              </p:nvSpPr>
              <p:spPr>
                <a:xfrm>
                  <a:off x="1829138" y="5257053"/>
                  <a:ext cx="3885523" cy="91514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900">
                      <a:solidFill>
                        <a:schemeClr val="tx1"/>
                      </a:solidFill>
                    </a:rPr>
                    <a:t>Functional languages </a:t>
                  </a:r>
                  <a:endParaRPr lang="en-US" sz="1900" dirty="0">
                    <a:solidFill>
                      <a:schemeClr val="tx1"/>
                    </a:solidFill>
                  </a:endParaRPr>
                </a:p>
                <a:p>
                  <a:pPr algn="ctr" fontAlgn="auto">
                    <a:spcBef>
                      <a:spcPts val="0"/>
                    </a:spcBef>
                    <a:spcAft>
                      <a:spcPts val="0"/>
                    </a:spcAft>
                    <a:defRPr/>
                  </a:pPr>
                  <a:r>
                    <a:rPr lang="en-US" sz="1900" dirty="0">
                      <a:solidFill>
                        <a:schemeClr val="tx1"/>
                      </a:solidFill>
                    </a:rPr>
                    <a:t>(C, Fortran)</a:t>
                  </a:r>
                </a:p>
              </p:txBody>
            </p:sp>
          </p:grpSp>
        </p:grpSp>
        <p:grpSp>
          <p:nvGrpSpPr>
            <p:cNvPr id="8" name="Group 10"/>
            <p:cNvGrpSpPr>
              <a:grpSpLocks/>
            </p:cNvGrpSpPr>
            <p:nvPr/>
          </p:nvGrpSpPr>
          <p:grpSpPr bwMode="auto">
            <a:xfrm>
              <a:off x="2114" y="1636"/>
              <a:ext cx="2700" cy="1224"/>
              <a:chOff x="1828800" y="2971800"/>
              <a:chExt cx="5867400" cy="3200400"/>
            </a:xfrm>
          </p:grpSpPr>
          <p:grpSp>
            <p:nvGrpSpPr>
              <p:cNvPr id="25" name="Group 5"/>
              <p:cNvGrpSpPr>
                <a:grpSpLocks/>
              </p:cNvGrpSpPr>
              <p:nvPr/>
            </p:nvGrpSpPr>
            <p:grpSpPr bwMode="auto">
              <a:xfrm>
                <a:off x="1828800" y="4572000"/>
                <a:ext cx="4876462" cy="1600200"/>
                <a:chOff x="1828800" y="4572000"/>
                <a:chExt cx="4876462" cy="1600200"/>
              </a:xfrm>
            </p:grpSpPr>
            <p:sp>
              <p:nvSpPr>
                <p:cNvPr id="29" name="Flowchart: Data 3"/>
                <p:cNvSpPr/>
                <p:nvPr/>
              </p:nvSpPr>
              <p:spPr>
                <a:xfrm>
                  <a:off x="1828800" y="4572000"/>
                  <a:ext cx="4876462" cy="685053"/>
                </a:xfrm>
                <a:prstGeom prst="flowChartInputOutput">
                  <a:avLst/>
                </a:prstGeom>
                <a:gradFill>
                  <a:gsLst>
                    <a:gs pos="50000">
                      <a:srgbClr val="CC9900"/>
                    </a:gs>
                    <a:gs pos="50000">
                      <a:srgbClr val="FF9900"/>
                    </a:gs>
                    <a:gs pos="100000">
                      <a:srgbClr val="FF9900">
                        <a:gamma/>
                        <a:shade val="46275"/>
                        <a:invGamma/>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30" name="Rectangle 29"/>
                <p:cNvSpPr/>
                <p:nvPr/>
              </p:nvSpPr>
              <p:spPr>
                <a:xfrm>
                  <a:off x="1828800" y="5257053"/>
                  <a:ext cx="3885523" cy="91514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900" dirty="0">
                      <a:solidFill>
                        <a:schemeClr val="tx1"/>
                      </a:solidFill>
                    </a:rPr>
                    <a:t>Object Oriented </a:t>
                  </a:r>
                </a:p>
                <a:p>
                  <a:pPr algn="ctr" fontAlgn="auto">
                    <a:spcBef>
                      <a:spcPts val="0"/>
                    </a:spcBef>
                    <a:spcAft>
                      <a:spcPts val="0"/>
                    </a:spcAft>
                    <a:defRPr/>
                  </a:pPr>
                  <a:r>
                    <a:rPr lang="en-US" sz="1900" dirty="0">
                      <a:solidFill>
                        <a:schemeClr val="tx1"/>
                      </a:solidFill>
                    </a:rPr>
                    <a:t>(C++, Java)</a:t>
                  </a:r>
                </a:p>
              </p:txBody>
            </p:sp>
          </p:grpSp>
          <p:grpSp>
            <p:nvGrpSpPr>
              <p:cNvPr id="26" name="Group 6"/>
              <p:cNvGrpSpPr>
                <a:grpSpLocks/>
              </p:cNvGrpSpPr>
              <p:nvPr/>
            </p:nvGrpSpPr>
            <p:grpSpPr bwMode="auto">
              <a:xfrm>
                <a:off x="2819738" y="2971800"/>
                <a:ext cx="4876462" cy="1600200"/>
                <a:chOff x="1829138" y="4572000"/>
                <a:chExt cx="4876462" cy="1600200"/>
              </a:xfrm>
            </p:grpSpPr>
            <p:sp>
              <p:nvSpPr>
                <p:cNvPr id="27" name="Flowchart: Data 26"/>
                <p:cNvSpPr/>
                <p:nvPr/>
              </p:nvSpPr>
              <p:spPr>
                <a:xfrm>
                  <a:off x="1829138" y="4572000"/>
                  <a:ext cx="4876462" cy="685053"/>
                </a:xfrm>
                <a:prstGeom prst="flowChartInputOutput">
                  <a:avLst/>
                </a:prstGeom>
                <a:gradFill>
                  <a:gsLst>
                    <a:gs pos="0">
                      <a:srgbClr val="FF9900">
                        <a:gamma/>
                        <a:shade val="46275"/>
                        <a:invGamma/>
                      </a:srgbClr>
                    </a:gs>
                    <a:gs pos="50000">
                      <a:srgbClr val="FF9900"/>
                    </a:gs>
                    <a:gs pos="100000">
                      <a:srgbClr val="FF9900">
                        <a:gamma/>
                        <a:shade val="46275"/>
                        <a:invGamma/>
                      </a:srgbClr>
                    </a:gs>
                  </a:gsLst>
                  <a:lin ang="0" scaled="1"/>
                </a:gra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1" dirty="0">
                    <a:solidFill>
                      <a:schemeClr val="bg2">
                        <a:lumMod val="25000"/>
                      </a:schemeClr>
                    </a:solidFill>
                  </a:endParaRPr>
                </a:p>
              </p:txBody>
            </p:sp>
            <p:sp>
              <p:nvSpPr>
                <p:cNvPr id="28" name="Rectangle 27"/>
                <p:cNvSpPr/>
                <p:nvPr/>
              </p:nvSpPr>
              <p:spPr>
                <a:xfrm>
                  <a:off x="1829138" y="5257053"/>
                  <a:ext cx="3885523" cy="91514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sz="1900" dirty="0">
                      <a:solidFill>
                        <a:schemeClr val="tx1"/>
                      </a:solidFill>
                    </a:rPr>
                    <a:t>Scripting </a:t>
                  </a:r>
                </a:p>
                <a:p>
                  <a:pPr algn="ctr" fontAlgn="auto">
                    <a:spcBef>
                      <a:spcPts val="0"/>
                    </a:spcBef>
                    <a:spcAft>
                      <a:spcPts val="0"/>
                    </a:spcAft>
                    <a:defRPr/>
                  </a:pPr>
                  <a:r>
                    <a:rPr lang="en-US" sz="1900" dirty="0">
                      <a:solidFill>
                        <a:schemeClr val="tx1"/>
                      </a:solidFill>
                    </a:rPr>
                    <a:t>(</a:t>
                  </a:r>
                  <a:r>
                    <a:rPr lang="en-US" sz="3600" b="1" dirty="0">
                      <a:solidFill>
                        <a:srgbClr val="FFFF00"/>
                      </a:solidFill>
                    </a:rPr>
                    <a:t>R</a:t>
                  </a:r>
                  <a:r>
                    <a:rPr lang="en-US" sz="1900" dirty="0">
                      <a:solidFill>
                        <a:schemeClr val="tx1"/>
                      </a:solidFill>
                    </a:rPr>
                    <a:t>, MATLAB, IDL)</a:t>
                  </a:r>
                </a:p>
              </p:txBody>
            </p:sp>
          </p:grpSp>
        </p:grpSp>
        <p:cxnSp>
          <p:nvCxnSpPr>
            <p:cNvPr id="9" name="Straight Connector 8"/>
            <p:cNvCxnSpPr/>
            <p:nvPr/>
          </p:nvCxnSpPr>
          <p:spPr>
            <a:xfrm rot="5400000">
              <a:off x="4114" y="2336"/>
              <a:ext cx="14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2989" y="3028"/>
              <a:ext cx="1826" cy="105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Box 34"/>
            <p:cNvSpPr txBox="1">
              <a:spLocks noChangeArrowheads="1"/>
            </p:cNvSpPr>
            <p:nvPr/>
          </p:nvSpPr>
          <p:spPr bwMode="auto">
            <a:xfrm rot="-1800000">
              <a:off x="2882" y="3399"/>
              <a:ext cx="1543" cy="252"/>
            </a:xfrm>
            <a:prstGeom prst="rect">
              <a:avLst/>
            </a:prstGeom>
            <a:noFill/>
            <a:ln w="9525" algn="ctr">
              <a:noFill/>
              <a:miter lim="800000"/>
              <a:headEnd/>
              <a:tailEnd/>
            </a:ln>
          </p:spPr>
          <p:txBody>
            <a:bodyPr>
              <a:spAutoFit/>
            </a:bodyPr>
            <a:lstStyle/>
            <a:p>
              <a:pPr algn="ctr"/>
              <a:r>
                <a:rPr lang="en-US" b="1">
                  <a:solidFill>
                    <a:srgbClr val="800080"/>
                  </a:solidFill>
                  <a:latin typeface="Calibri" pitchFamily="34" charset="0"/>
                </a:rPr>
                <a:t>Low-Level Languages</a:t>
              </a:r>
            </a:p>
          </p:txBody>
        </p:sp>
        <p:sp>
          <p:nvSpPr>
            <p:cNvPr id="12" name="Text Box 35"/>
            <p:cNvSpPr txBox="1">
              <a:spLocks noChangeArrowheads="1"/>
            </p:cNvSpPr>
            <p:nvPr/>
          </p:nvSpPr>
          <p:spPr bwMode="auto">
            <a:xfrm rot="-1938292">
              <a:off x="3837" y="1794"/>
              <a:ext cx="1463" cy="233"/>
            </a:xfrm>
            <a:prstGeom prst="rect">
              <a:avLst/>
            </a:prstGeom>
            <a:noFill/>
            <a:ln w="9525" algn="ctr">
              <a:noFill/>
              <a:miter lim="800000"/>
              <a:headEnd/>
              <a:tailEnd/>
            </a:ln>
          </p:spPr>
          <p:txBody>
            <a:bodyPr>
              <a:spAutoFit/>
            </a:bodyPr>
            <a:lstStyle/>
            <a:p>
              <a:pPr algn="ctr"/>
              <a:r>
                <a:rPr lang="en-US" sz="1800" b="1">
                  <a:solidFill>
                    <a:srgbClr val="800080"/>
                  </a:solidFill>
                  <a:latin typeface="Calibri" pitchFamily="34" charset="0"/>
                </a:rPr>
                <a:t>High-</a:t>
              </a:r>
            </a:p>
          </p:txBody>
        </p:sp>
        <p:sp>
          <p:nvSpPr>
            <p:cNvPr id="13" name="Text Box 35"/>
            <p:cNvSpPr txBox="1">
              <a:spLocks noChangeArrowheads="1"/>
            </p:cNvSpPr>
            <p:nvPr/>
          </p:nvSpPr>
          <p:spPr bwMode="auto">
            <a:xfrm rot="-1938292">
              <a:off x="3741" y="2226"/>
              <a:ext cx="1463" cy="233"/>
            </a:xfrm>
            <a:prstGeom prst="rect">
              <a:avLst/>
            </a:prstGeom>
            <a:noFill/>
            <a:ln w="9525" algn="ctr">
              <a:noFill/>
              <a:miter lim="800000"/>
              <a:headEnd/>
              <a:tailEnd/>
            </a:ln>
          </p:spPr>
          <p:txBody>
            <a:bodyPr>
              <a:spAutoFit/>
            </a:bodyPr>
            <a:lstStyle/>
            <a:p>
              <a:pPr algn="ctr"/>
              <a:r>
                <a:rPr lang="en-US" sz="1800" b="1">
                  <a:solidFill>
                    <a:srgbClr val="800080"/>
                  </a:solidFill>
                  <a:latin typeface="Calibri" pitchFamily="34" charset="0"/>
                </a:rPr>
                <a:t>Languages</a:t>
              </a:r>
            </a:p>
          </p:txBody>
        </p:sp>
        <p:sp>
          <p:nvSpPr>
            <p:cNvPr id="14" name="Text Box 35"/>
            <p:cNvSpPr txBox="1">
              <a:spLocks noChangeArrowheads="1"/>
            </p:cNvSpPr>
            <p:nvPr/>
          </p:nvSpPr>
          <p:spPr bwMode="auto">
            <a:xfrm rot="-1938292">
              <a:off x="3820" y="1986"/>
              <a:ext cx="1463" cy="233"/>
            </a:xfrm>
            <a:prstGeom prst="rect">
              <a:avLst/>
            </a:prstGeom>
            <a:noFill/>
            <a:ln w="9525" algn="ctr">
              <a:noFill/>
              <a:miter lim="800000"/>
              <a:headEnd/>
              <a:tailEnd/>
            </a:ln>
          </p:spPr>
          <p:txBody>
            <a:bodyPr>
              <a:spAutoFit/>
            </a:bodyPr>
            <a:lstStyle/>
            <a:p>
              <a:pPr algn="ctr"/>
              <a:r>
                <a:rPr lang="en-US" sz="1800" b="1">
                  <a:solidFill>
                    <a:srgbClr val="800080"/>
                  </a:solidFill>
                  <a:latin typeface="Calibri" pitchFamily="34" charset="0"/>
                </a:rPr>
                <a:t>Level </a:t>
              </a:r>
            </a:p>
          </p:txBody>
        </p:sp>
        <p:sp>
          <p:nvSpPr>
            <p:cNvPr id="15" name="Rectangle 14"/>
            <p:cNvSpPr/>
            <p:nvPr/>
          </p:nvSpPr>
          <p:spPr>
            <a:xfrm>
              <a:off x="3145" y="1601"/>
              <a:ext cx="1175" cy="310"/>
            </a:xfrm>
            <a:prstGeom prst="rect">
              <a:avLst/>
            </a:prstGeom>
            <a:noFill/>
          </p:spPr>
          <p:txBody>
            <a:bodyPr wrap="none">
              <a:spAutoFit/>
            </a:bodyPr>
            <a:lstStyle/>
            <a:p>
              <a:pPr algn="ctr" fontAlgn="auto">
                <a:spcBef>
                  <a:spcPts val="0"/>
                </a:spcBef>
                <a:spcAft>
                  <a:spcPts val="0"/>
                </a:spcAft>
                <a:defRPr/>
              </a:pPr>
              <a:r>
                <a:rPr lang="en-US" sz="2600" b="1" dirty="0">
                  <a:ln w="12700">
                    <a:solidFill>
                      <a:srgbClr val="8B1185"/>
                    </a:solidFill>
                    <a:prstDash val="solid"/>
                  </a:ln>
                  <a:solidFill>
                    <a:srgbClr val="FFC000"/>
                  </a:solidFill>
                  <a:effectLst>
                    <a:outerShdw blurRad="41275" dist="20320" dir="1800000" algn="tl" rotWithShape="0">
                      <a:srgbClr val="000000">
                        <a:alpha val="40000"/>
                      </a:srgbClr>
                    </a:outerShdw>
                  </a:effectLst>
                  <a:latin typeface="+mn-lt"/>
                  <a:cs typeface="+mn-cs"/>
                </a:rPr>
                <a:t>Productivity</a:t>
              </a:r>
            </a:p>
          </p:txBody>
        </p:sp>
        <p:sp>
          <p:nvSpPr>
            <p:cNvPr id="16" name="Rectangle 15"/>
            <p:cNvSpPr/>
            <p:nvPr/>
          </p:nvSpPr>
          <p:spPr>
            <a:xfrm>
              <a:off x="1776" y="3434"/>
              <a:ext cx="1239" cy="310"/>
            </a:xfrm>
            <a:prstGeom prst="rect">
              <a:avLst/>
            </a:prstGeom>
            <a:noFill/>
          </p:spPr>
          <p:txBody>
            <a:bodyPr wrap="none">
              <a:spAutoFit/>
            </a:bodyPr>
            <a:lstStyle/>
            <a:p>
              <a:pPr algn="ctr" fontAlgn="auto">
                <a:spcBef>
                  <a:spcPts val="0"/>
                </a:spcBef>
                <a:spcAft>
                  <a:spcPts val="0"/>
                </a:spcAft>
                <a:defRPr/>
              </a:pPr>
              <a:r>
                <a:rPr lang="en-US" sz="2600" b="1" dirty="0">
                  <a:ln w="12700">
                    <a:solidFill>
                      <a:srgbClr val="8B1185"/>
                    </a:solidFill>
                    <a:prstDash val="solid"/>
                  </a:ln>
                  <a:solidFill>
                    <a:srgbClr val="99FF99"/>
                  </a:solidFill>
                  <a:effectLst>
                    <a:outerShdw blurRad="41275" dist="20320" dir="1800000" algn="tl" rotWithShape="0">
                      <a:srgbClr val="000000">
                        <a:alpha val="40000"/>
                      </a:srgbClr>
                    </a:outerShdw>
                  </a:effectLst>
                  <a:latin typeface="+mn-lt"/>
                  <a:cs typeface="+mn-cs"/>
                </a:rPr>
                <a:t>Performance</a:t>
              </a:r>
            </a:p>
          </p:txBody>
        </p:sp>
        <p:sp>
          <p:nvSpPr>
            <p:cNvPr id="17" name="Cube 16"/>
            <p:cNvSpPr/>
            <p:nvPr/>
          </p:nvSpPr>
          <p:spPr>
            <a:xfrm>
              <a:off x="1200" y="2064"/>
              <a:ext cx="288" cy="1667"/>
            </a:xfrm>
            <a:prstGeom prst="cube">
              <a:avLst/>
            </a:prstGeom>
            <a:gradFill>
              <a:gsLst>
                <a:gs pos="0">
                  <a:srgbClr val="2F4700"/>
                </a:gs>
                <a:gs pos="50000">
                  <a:srgbClr val="9CB86E"/>
                </a:gs>
                <a:gs pos="100000">
                  <a:srgbClr val="156B13"/>
                </a:gs>
              </a:gsLst>
              <a:lin ang="0" scaled="0"/>
            </a:gradFill>
            <a:ln w="12700">
              <a:solidFill>
                <a:srgbClr val="8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8" name="AutoShape 26"/>
            <p:cNvSpPr>
              <a:spLocks noChangeArrowheads="1"/>
            </p:cNvSpPr>
            <p:nvPr/>
          </p:nvSpPr>
          <p:spPr bwMode="auto">
            <a:xfrm>
              <a:off x="1423" y="3304"/>
              <a:ext cx="288" cy="428"/>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0" scaled="1"/>
            </a:gradFill>
            <a:ln w="12700">
              <a:solidFill>
                <a:schemeClr val="tx1">
                  <a:lumMod val="50000"/>
                  <a:lumOff val="50000"/>
                </a:schemeClr>
              </a:solidFill>
              <a:miter lim="800000"/>
              <a:headEnd/>
              <a:tailEnd/>
            </a:ln>
            <a:effectLst/>
          </p:spPr>
          <p:txBody>
            <a:bodyPr wrap="none" anchor="ctr"/>
            <a:lstStyle/>
            <a:p>
              <a:pPr fontAlgn="auto">
                <a:spcBef>
                  <a:spcPts val="0"/>
                </a:spcBef>
                <a:spcAft>
                  <a:spcPts val="0"/>
                </a:spcAft>
                <a:defRPr/>
              </a:pPr>
              <a:endParaRPr lang="en-US" sz="1800">
                <a:latin typeface="+mn-lt"/>
                <a:cs typeface="+mn-cs"/>
              </a:endParaRPr>
            </a:p>
          </p:txBody>
        </p:sp>
        <p:sp>
          <p:nvSpPr>
            <p:cNvPr id="19" name="Cube 18"/>
            <p:cNvSpPr/>
            <p:nvPr/>
          </p:nvSpPr>
          <p:spPr>
            <a:xfrm>
              <a:off x="1653" y="2112"/>
              <a:ext cx="261" cy="1004"/>
            </a:xfrm>
            <a:prstGeom prst="cube">
              <a:avLst/>
            </a:prstGeom>
            <a:gradFill>
              <a:gsLst>
                <a:gs pos="0">
                  <a:srgbClr val="2F4700"/>
                </a:gs>
                <a:gs pos="50000">
                  <a:srgbClr val="9CB86E"/>
                </a:gs>
                <a:gs pos="100000">
                  <a:srgbClr val="156B13"/>
                </a:gs>
              </a:gsLst>
              <a:lin ang="0" scaled="0"/>
            </a:gradFill>
            <a:ln w="12700">
              <a:solidFill>
                <a:srgbClr val="8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0" name="AutoShape 28"/>
            <p:cNvSpPr>
              <a:spLocks noChangeAspect="1" noChangeArrowheads="1"/>
            </p:cNvSpPr>
            <p:nvPr/>
          </p:nvSpPr>
          <p:spPr bwMode="auto">
            <a:xfrm>
              <a:off x="1855" y="2575"/>
              <a:ext cx="269" cy="539"/>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0" scaled="1"/>
            </a:gradFill>
            <a:ln w="12700">
              <a:solidFill>
                <a:schemeClr val="tx1">
                  <a:lumMod val="50000"/>
                  <a:lumOff val="50000"/>
                </a:schemeClr>
              </a:solidFill>
              <a:miter lim="800000"/>
              <a:headEnd/>
              <a:tailEnd/>
            </a:ln>
            <a:effectLst/>
          </p:spPr>
          <p:txBody>
            <a:bodyPr wrap="none" anchor="ctr"/>
            <a:lstStyle/>
            <a:p>
              <a:pPr fontAlgn="auto">
                <a:spcBef>
                  <a:spcPts val="0"/>
                </a:spcBef>
                <a:spcAft>
                  <a:spcPts val="0"/>
                </a:spcAft>
                <a:defRPr/>
              </a:pPr>
              <a:endParaRPr lang="en-US" sz="1800">
                <a:latin typeface="+mn-lt"/>
                <a:cs typeface="+mn-cs"/>
              </a:endParaRPr>
            </a:p>
          </p:txBody>
        </p:sp>
        <p:sp>
          <p:nvSpPr>
            <p:cNvPr id="21" name="Cube 20"/>
            <p:cNvSpPr/>
            <p:nvPr/>
          </p:nvSpPr>
          <p:spPr>
            <a:xfrm>
              <a:off x="2114" y="2016"/>
              <a:ext cx="232" cy="488"/>
            </a:xfrm>
            <a:prstGeom prst="cube">
              <a:avLst/>
            </a:prstGeom>
            <a:gradFill>
              <a:gsLst>
                <a:gs pos="0">
                  <a:srgbClr val="2F4700"/>
                </a:gs>
                <a:gs pos="50000">
                  <a:srgbClr val="9CB86E"/>
                </a:gs>
                <a:gs pos="100000">
                  <a:srgbClr val="156B13"/>
                </a:gs>
              </a:gsLst>
              <a:lin ang="0" scaled="0"/>
            </a:gradFill>
            <a:ln w="12700">
              <a:solidFill>
                <a:srgbClr val="8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2" name="AutoShape 27"/>
            <p:cNvSpPr>
              <a:spLocks noChangeAspect="1" noChangeArrowheads="1"/>
            </p:cNvSpPr>
            <p:nvPr/>
          </p:nvSpPr>
          <p:spPr bwMode="auto">
            <a:xfrm>
              <a:off x="2292" y="1776"/>
              <a:ext cx="221" cy="728"/>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0" scaled="1"/>
            </a:gradFill>
            <a:ln w="12700">
              <a:solidFill>
                <a:schemeClr val="tx1">
                  <a:lumMod val="50000"/>
                  <a:lumOff val="50000"/>
                </a:schemeClr>
              </a:solidFill>
              <a:miter lim="800000"/>
              <a:headEnd/>
              <a:tailEnd/>
            </a:ln>
            <a:effectLst/>
          </p:spPr>
          <p:txBody>
            <a:bodyPr wrap="none" anchor="ctr"/>
            <a:lstStyle/>
            <a:p>
              <a:pPr fontAlgn="auto">
                <a:spcBef>
                  <a:spcPts val="0"/>
                </a:spcBef>
                <a:spcAft>
                  <a:spcPts val="0"/>
                </a:spcAft>
                <a:defRPr/>
              </a:pPr>
              <a:endParaRPr lang="en-US" sz="1800">
                <a:latin typeface="+mn-lt"/>
                <a:cs typeface="+mn-cs"/>
              </a:endParaRPr>
            </a:p>
          </p:txBody>
        </p:sp>
        <p:sp>
          <p:nvSpPr>
            <p:cNvPr id="23" name="Cube 22"/>
            <p:cNvSpPr/>
            <p:nvPr/>
          </p:nvSpPr>
          <p:spPr>
            <a:xfrm>
              <a:off x="2563" y="1607"/>
              <a:ext cx="227" cy="284"/>
            </a:xfrm>
            <a:prstGeom prst="cube">
              <a:avLst/>
            </a:prstGeom>
            <a:gradFill>
              <a:gsLst>
                <a:gs pos="0">
                  <a:srgbClr val="2F4700"/>
                </a:gs>
                <a:gs pos="50000">
                  <a:srgbClr val="9CB86E"/>
                </a:gs>
                <a:gs pos="100000">
                  <a:srgbClr val="156B13"/>
                </a:gs>
              </a:gsLst>
              <a:lin ang="0" scaled="0"/>
            </a:gradFill>
            <a:ln w="12700">
              <a:solidFill>
                <a:srgbClr val="808000"/>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4" name="AutoShape 29"/>
            <p:cNvSpPr>
              <a:spLocks noChangeAspect="1" noChangeArrowheads="1"/>
            </p:cNvSpPr>
            <p:nvPr/>
          </p:nvSpPr>
          <p:spPr bwMode="auto">
            <a:xfrm>
              <a:off x="2742" y="1008"/>
              <a:ext cx="201" cy="881"/>
            </a:xfrm>
            <a:prstGeom prst="cube">
              <a:avLst>
                <a:gd name="adj" fmla="val 25000"/>
              </a:avLst>
            </a:prstGeom>
            <a:gradFill rotWithShape="1">
              <a:gsLst>
                <a:gs pos="0">
                  <a:srgbClr val="FF9900">
                    <a:gamma/>
                    <a:shade val="46275"/>
                    <a:invGamma/>
                  </a:srgbClr>
                </a:gs>
                <a:gs pos="50000">
                  <a:srgbClr val="FF9900"/>
                </a:gs>
                <a:gs pos="100000">
                  <a:srgbClr val="FF9900">
                    <a:gamma/>
                    <a:shade val="46275"/>
                    <a:invGamma/>
                  </a:srgbClr>
                </a:gs>
              </a:gsLst>
              <a:lin ang="0" scaled="1"/>
            </a:gradFill>
            <a:ln w="12700">
              <a:solidFill>
                <a:schemeClr val="tx1">
                  <a:lumMod val="50000"/>
                  <a:lumOff val="50000"/>
                </a:schemeClr>
              </a:solidFill>
              <a:miter lim="800000"/>
              <a:headEnd/>
              <a:tailEnd/>
            </a:ln>
            <a:effectLst/>
          </p:spPr>
          <p:txBody>
            <a:bodyPr wrap="none" anchor="ctr"/>
            <a:lstStyle/>
            <a:p>
              <a:pPr fontAlgn="auto">
                <a:spcBef>
                  <a:spcPts val="0"/>
                </a:spcBef>
                <a:spcAft>
                  <a:spcPts val="0"/>
                </a:spcAft>
                <a:defRPr/>
              </a:pPr>
              <a:endParaRPr lang="en-US" sz="1800">
                <a:latin typeface="+mn-lt"/>
                <a:cs typeface="+mn-cs"/>
              </a:endParaRPr>
            </a:p>
          </p:txBody>
        </p:sp>
      </p:grpSp>
      <p:sp>
        <p:nvSpPr>
          <p:cNvPr id="37" name="Text Box 34"/>
          <p:cNvSpPr txBox="1">
            <a:spLocks noChangeArrowheads="1"/>
          </p:cNvSpPr>
          <p:nvPr/>
        </p:nvSpPr>
        <p:spPr bwMode="auto">
          <a:xfrm>
            <a:off x="331788" y="1128713"/>
            <a:ext cx="2397125" cy="1565275"/>
          </a:xfrm>
          <a:prstGeom prst="rect">
            <a:avLst/>
          </a:prstGeom>
          <a:solidFill>
            <a:srgbClr val="CC3300"/>
          </a:solidFill>
          <a:ln w="12700" algn="ctr">
            <a:solidFill>
              <a:schemeClr val="tx1"/>
            </a:solidFill>
            <a:miter lim="800000"/>
            <a:headEnd/>
            <a:tailEnd/>
          </a:ln>
          <a:effectLst/>
        </p:spPr>
        <p:txBody>
          <a:bodyPr>
            <a:spAutoFit/>
          </a:bodyPr>
          <a:lstStyle/>
          <a:p>
            <a:pPr algn="ctr">
              <a:spcBef>
                <a:spcPct val="50000"/>
              </a:spcBef>
            </a:pPr>
            <a:r>
              <a:rPr lang="en-US" sz="2400" b="1" dirty="0">
                <a:solidFill>
                  <a:schemeClr val="bg1"/>
                </a:solidFill>
                <a:latin typeface="Arial" charset="0"/>
              </a:rPr>
              <a:t>What programming language to use &amp; why?</a:t>
            </a:r>
          </a:p>
        </p:txBody>
      </p:sp>
      <p:sp>
        <p:nvSpPr>
          <p:cNvPr id="39" name="Oval 38"/>
          <p:cNvSpPr/>
          <p:nvPr/>
        </p:nvSpPr>
        <p:spPr bwMode="auto">
          <a:xfrm>
            <a:off x="9677400" y="609600"/>
            <a:ext cx="304800" cy="304800"/>
          </a:xfrm>
          <a:prstGeom prst="ellipse">
            <a:avLst/>
          </a:prstGeom>
          <a:noFill/>
          <a:ln w="12700" cap="flat" cmpd="sng" algn="ctr">
            <a:no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marL="0" marR="0" indent="0" algn="l" defTabSz="914400" rtl="0" eaLnBrk="0" fontAlgn="base" latinLnBrk="0" hangingPunct="0">
              <a:lnSpc>
                <a:spcPct val="90000"/>
              </a:lnSpc>
              <a:spcBef>
                <a:spcPct val="0"/>
              </a:spcBef>
              <a:spcAft>
                <a:spcPts val="400"/>
              </a:spcAft>
              <a:buClr>
                <a:srgbClr val="0C7B9C"/>
              </a:buClr>
              <a:buSzPct val="100000"/>
              <a:buFont typeface="Times New Roman" charset="0"/>
              <a:buNone/>
              <a:tabLst/>
            </a:pPr>
            <a:endParaRPr kumimoji="0" lang="en-US" sz="1400" b="0" i="0" u="none" strike="noStrike" cap="none" normalizeH="0" baseline="0" smtClean="0">
              <a:ln>
                <a:noFill/>
              </a:ln>
              <a:solidFill>
                <a:schemeClr val="tx1"/>
              </a:solidFill>
              <a:effectLst/>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3714" name="Rectangle 2"/>
          <p:cNvSpPr>
            <a:spLocks noGrp="1" noChangeArrowheads="1"/>
          </p:cNvSpPr>
          <p:nvPr>
            <p:ph type="title"/>
          </p:nvPr>
        </p:nvSpPr>
        <p:spPr/>
        <p:txBody>
          <a:bodyPr/>
          <a:lstStyle/>
          <a:p>
            <a:r>
              <a:rPr lang="en-US" dirty="0" smtClean="0"/>
              <a:t>Do’s and Don’ts</a:t>
            </a:r>
            <a:endParaRPr lang="en-US" sz="3600" dirty="0"/>
          </a:p>
        </p:txBody>
      </p:sp>
      <p:sp>
        <p:nvSpPr>
          <p:cNvPr id="1523715" name="Rectangle 3"/>
          <p:cNvSpPr>
            <a:spLocks noGrp="1" noChangeArrowheads="1"/>
          </p:cNvSpPr>
          <p:nvPr>
            <p:ph type="body" idx="1"/>
          </p:nvPr>
        </p:nvSpPr>
        <p:spPr/>
        <p:txBody>
          <a:bodyPr/>
          <a:lstStyle/>
          <a:p>
            <a:pPr>
              <a:buNone/>
            </a:pPr>
            <a:r>
              <a:rPr lang="en-US" dirty="0" smtClean="0"/>
              <a:t>Burn’s ACCENT principles [D. A. Burn (1993), "Designing Effective Statistical Graphs".]</a:t>
            </a:r>
            <a:endParaRPr lang="en-US" i="1" dirty="0" smtClean="0"/>
          </a:p>
          <a:p>
            <a:r>
              <a:rPr lang="en-US" sz="2400" i="1" dirty="0" smtClean="0"/>
              <a:t>Apprehension</a:t>
            </a:r>
            <a:endParaRPr lang="en-US" sz="2400" i="1" dirty="0"/>
          </a:p>
          <a:p>
            <a:pPr lvl="1"/>
            <a:r>
              <a:rPr lang="en-US" sz="2000" dirty="0" smtClean="0">
                <a:solidFill>
                  <a:srgbClr val="FF0000"/>
                </a:solidFill>
              </a:rPr>
              <a:t>Can relations among variables be </a:t>
            </a:r>
            <a:r>
              <a:rPr lang="en-US" sz="2000" dirty="0">
                <a:solidFill>
                  <a:srgbClr val="FF0000"/>
                </a:solidFill>
              </a:rPr>
              <a:t>correctly </a:t>
            </a:r>
            <a:r>
              <a:rPr lang="en-US" sz="2000" dirty="0" smtClean="0">
                <a:solidFill>
                  <a:srgbClr val="FF0000"/>
                </a:solidFill>
              </a:rPr>
              <a:t>perceived?</a:t>
            </a:r>
            <a:endParaRPr lang="en-US" sz="2000" dirty="0">
              <a:solidFill>
                <a:srgbClr val="FF0000"/>
              </a:solidFill>
            </a:endParaRPr>
          </a:p>
          <a:p>
            <a:r>
              <a:rPr lang="en-US" sz="2400" i="1" dirty="0"/>
              <a:t>Clarity</a:t>
            </a:r>
          </a:p>
          <a:p>
            <a:pPr lvl="1"/>
            <a:r>
              <a:rPr lang="en-US" sz="2000" dirty="0" smtClean="0">
                <a:solidFill>
                  <a:srgbClr val="FF0000"/>
                </a:solidFill>
              </a:rPr>
              <a:t>Prominence should reflect </a:t>
            </a:r>
            <a:r>
              <a:rPr lang="en-US" sz="2000" dirty="0">
                <a:solidFill>
                  <a:srgbClr val="FF0000"/>
                </a:solidFill>
              </a:rPr>
              <a:t>importance</a:t>
            </a:r>
          </a:p>
          <a:p>
            <a:r>
              <a:rPr lang="en-US" sz="2400" i="1" dirty="0"/>
              <a:t>Consistency</a:t>
            </a:r>
            <a:r>
              <a:rPr lang="en-US" sz="2400" dirty="0"/>
              <a:t> in depiction across displays</a:t>
            </a:r>
          </a:p>
          <a:p>
            <a:r>
              <a:rPr lang="en-US" sz="2400" i="1" dirty="0"/>
              <a:t>Efficiency</a:t>
            </a:r>
            <a:r>
              <a:rPr lang="en-US" sz="2400" dirty="0"/>
              <a:t> in portrayal of relations</a:t>
            </a:r>
          </a:p>
          <a:p>
            <a:r>
              <a:rPr lang="en-US" sz="2400" i="1" dirty="0"/>
              <a:t>Necessity</a:t>
            </a:r>
          </a:p>
          <a:p>
            <a:pPr lvl="1"/>
            <a:r>
              <a:rPr lang="en-US" sz="2000" dirty="0">
                <a:solidFill>
                  <a:srgbClr val="FF0000"/>
                </a:solidFill>
              </a:rPr>
              <a:t>Would some other portrayal be </a:t>
            </a:r>
            <a:r>
              <a:rPr lang="en-US" sz="2000" dirty="0" smtClean="0">
                <a:solidFill>
                  <a:srgbClr val="FF0000"/>
                </a:solidFill>
              </a:rPr>
              <a:t>better?</a:t>
            </a:r>
            <a:endParaRPr lang="en-US" sz="2000" dirty="0">
              <a:solidFill>
                <a:srgbClr val="FF0000"/>
              </a:solidFill>
            </a:endParaRPr>
          </a:p>
          <a:p>
            <a:r>
              <a:rPr lang="en-US" sz="2400" i="1" dirty="0"/>
              <a:t>Truthfulness</a:t>
            </a:r>
            <a:r>
              <a:rPr lang="en-US" sz="2400" dirty="0"/>
              <a:t> to actual scaling</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b="1" dirty="0" smtClean="0"/>
              <a:t>Principles of Graphical Excellence</a:t>
            </a:r>
          </a:p>
          <a:p>
            <a:r>
              <a:rPr lang="en-US" sz="2000" dirty="0" smtClean="0"/>
              <a:t>Graphical excellence is the well-designed presentation of interesting data - a matter of </a:t>
            </a:r>
            <a:r>
              <a:rPr lang="en-US" sz="2000" i="1" dirty="0" smtClean="0"/>
              <a:t>substance</a:t>
            </a:r>
            <a:r>
              <a:rPr lang="en-US" sz="2000" dirty="0" smtClean="0"/>
              <a:t>, of </a:t>
            </a:r>
            <a:r>
              <a:rPr lang="en-US" sz="2000" i="1" dirty="0" smtClean="0"/>
              <a:t>statistics</a:t>
            </a:r>
            <a:r>
              <a:rPr lang="en-US" sz="2000" dirty="0" smtClean="0"/>
              <a:t>, and of </a:t>
            </a:r>
            <a:r>
              <a:rPr lang="en-US" sz="2000" i="1" dirty="0" smtClean="0"/>
              <a:t>design</a:t>
            </a:r>
            <a:r>
              <a:rPr lang="en-US" sz="2000" dirty="0" smtClean="0"/>
              <a:t>.</a:t>
            </a:r>
            <a:br>
              <a:rPr lang="en-US" sz="2000" dirty="0" smtClean="0"/>
            </a:br>
            <a:r>
              <a:rPr lang="en-US" sz="2000" dirty="0" smtClean="0">
                <a:solidFill>
                  <a:srgbClr val="FF0000"/>
                </a:solidFill>
              </a:rPr>
              <a:t>“</a:t>
            </a:r>
            <a:r>
              <a:rPr lang="en-US" sz="2000" b="1" i="1" dirty="0" smtClean="0">
                <a:solidFill>
                  <a:srgbClr val="FF0000"/>
                </a:solidFill>
              </a:rPr>
              <a:t>If your statistics are boring then you’ve got the wrong numbers”</a:t>
            </a:r>
            <a:endParaRPr lang="en-US" sz="2000" b="1" dirty="0" smtClean="0">
              <a:solidFill>
                <a:srgbClr val="FF0000"/>
              </a:solidFill>
            </a:endParaRPr>
          </a:p>
          <a:p>
            <a:r>
              <a:rPr lang="en-US" sz="2000" dirty="0" smtClean="0"/>
              <a:t>It consists of complex ideas communicated with clarity, precision, and efficiency.</a:t>
            </a:r>
          </a:p>
          <a:p>
            <a:r>
              <a:rPr lang="en-US" sz="2000" dirty="0" smtClean="0"/>
              <a:t>Graphical excellence is that which gives to the viewer the </a:t>
            </a:r>
            <a:r>
              <a:rPr lang="en-US" sz="2000" b="1" dirty="0" smtClean="0">
                <a:solidFill>
                  <a:srgbClr val="FF0000"/>
                </a:solidFill>
              </a:rPr>
              <a:t>greatest number of ideas in the shortest time with the least ink in the smallest space</a:t>
            </a:r>
            <a:r>
              <a:rPr lang="en-US" sz="2000" dirty="0" smtClean="0">
                <a:solidFill>
                  <a:srgbClr val="FF0000"/>
                </a:solidFill>
              </a:rPr>
              <a:t>.</a:t>
            </a:r>
          </a:p>
          <a:p>
            <a:r>
              <a:rPr lang="en-US" sz="2000" dirty="0" smtClean="0"/>
              <a:t>It is nearly always multivariate.</a:t>
            </a:r>
            <a:br>
              <a:rPr lang="en-US" sz="2000" dirty="0" smtClean="0"/>
            </a:br>
            <a:r>
              <a:rPr lang="en-US" sz="2000" b="1" i="1" dirty="0" smtClean="0">
                <a:solidFill>
                  <a:srgbClr val="FF0000"/>
                </a:solidFill>
              </a:rPr>
              <a:t> “Escape Flatland!”</a:t>
            </a:r>
            <a:endParaRPr lang="en-US" sz="2000" dirty="0" smtClean="0"/>
          </a:p>
          <a:p>
            <a:r>
              <a:rPr lang="en-US" sz="2000" dirty="0" smtClean="0"/>
              <a:t>It requires telling the truth about the data.</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400" b="1" dirty="0" smtClean="0"/>
              <a:t>Principles of Graphical Integrity</a:t>
            </a:r>
          </a:p>
          <a:p>
            <a:r>
              <a:rPr lang="en-US" sz="2000" dirty="0" smtClean="0"/>
              <a:t>The representation of numbers, as physically measured on the surface of the graphic itself, should be directly proportional to the numerical quantities represented.</a:t>
            </a:r>
          </a:p>
          <a:p>
            <a:r>
              <a:rPr lang="en-US" sz="2000" b="1" dirty="0" smtClean="0">
                <a:solidFill>
                  <a:srgbClr val="FF0000"/>
                </a:solidFill>
              </a:rPr>
              <a:t>Lie Factor = (size of effect shown in graphic) / (size of effect in data)</a:t>
            </a:r>
          </a:p>
          <a:p>
            <a:r>
              <a:rPr lang="en-US" sz="2000" dirty="0" smtClean="0"/>
              <a:t>Clear, detailed, and thorough labeling should be used.</a:t>
            </a:r>
          </a:p>
          <a:p>
            <a:r>
              <a:rPr lang="en-US" sz="2000" dirty="0" smtClean="0"/>
              <a:t>Show data variation, not design variation.</a:t>
            </a:r>
          </a:p>
          <a:p>
            <a:r>
              <a:rPr lang="en-US" sz="2000" dirty="0" smtClean="0"/>
              <a:t>Graphics must not quote data out of context.</a:t>
            </a:r>
          </a:p>
          <a:p>
            <a:r>
              <a:rPr lang="en-US" sz="2000" dirty="0" smtClean="0"/>
              <a:t>The number of information-carrying (variable) dimensions depicted should not exceed the number of dimensions in the data.</a:t>
            </a:r>
            <a:r>
              <a:rPr lang="en-US" dirty="0" smtClean="0"/>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000" b="1" dirty="0" smtClean="0"/>
              <a:t>Data-Ink</a:t>
            </a:r>
          </a:p>
          <a:p>
            <a:r>
              <a:rPr lang="en-US" sz="2000" dirty="0" smtClean="0"/>
              <a:t>This is the non-erasable core of a graphic, the non-redundant ink arranged in response to variation in the numbers represented.</a:t>
            </a:r>
          </a:p>
          <a:p>
            <a:r>
              <a:rPr lang="en-US" sz="2000" b="1" dirty="0" smtClean="0">
                <a:solidFill>
                  <a:srgbClr val="FF0000"/>
                </a:solidFill>
              </a:rPr>
              <a:t>Data-ink ratio = (data ink) / (total ink used to print the graphic)</a:t>
            </a:r>
          </a:p>
          <a:p>
            <a:pPr>
              <a:buNone/>
            </a:pPr>
            <a:endParaRPr lang="en-US" dirty="0"/>
          </a:p>
        </p:txBody>
      </p:sp>
      <p:pic>
        <p:nvPicPr>
          <p:cNvPr id="1115137" name="Picture 1"/>
          <p:cNvPicPr>
            <a:picLocks noChangeAspect="1" noChangeArrowheads="1"/>
          </p:cNvPicPr>
          <p:nvPr/>
        </p:nvPicPr>
        <p:blipFill>
          <a:blip r:embed="rId2" cstate="print"/>
          <a:srcRect/>
          <a:stretch>
            <a:fillRect/>
          </a:stretch>
        </p:blipFill>
        <p:spPr bwMode="auto">
          <a:xfrm>
            <a:off x="2667000" y="2895600"/>
            <a:ext cx="3413125" cy="3276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000" b="1" dirty="0" smtClean="0"/>
              <a:t>Principles of data graphics</a:t>
            </a:r>
          </a:p>
          <a:p>
            <a:r>
              <a:rPr lang="en-US" sz="2000" dirty="0" smtClean="0"/>
              <a:t>Above all else show the data.</a:t>
            </a:r>
          </a:p>
          <a:p>
            <a:r>
              <a:rPr lang="en-US" sz="2000" dirty="0" smtClean="0"/>
              <a:t>Maximize the data-ink ratio.</a:t>
            </a:r>
          </a:p>
          <a:p>
            <a:r>
              <a:rPr lang="en-US" sz="2000" dirty="0" smtClean="0"/>
              <a:t>Erase non-data-ink.</a:t>
            </a:r>
          </a:p>
          <a:p>
            <a:r>
              <a:rPr lang="en-US" sz="2000" dirty="0" smtClean="0"/>
              <a:t>Erase redundant data-ink.</a:t>
            </a:r>
          </a:p>
          <a:p>
            <a:r>
              <a:rPr lang="en-US" sz="2000" dirty="0" smtClean="0"/>
              <a:t>Revise and edit.</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000" b="1" dirty="0" smtClean="0"/>
              <a:t>Aesthetics and Technique in Design</a:t>
            </a:r>
          </a:p>
          <a:p>
            <a:r>
              <a:rPr lang="en-US" sz="2000" dirty="0" smtClean="0"/>
              <a:t>Graphical elegance is often found in simplicity of design and complexity of data.</a:t>
            </a:r>
          </a:p>
          <a:p>
            <a:r>
              <a:rPr lang="en-US" sz="2000" dirty="0" smtClean="0"/>
              <a:t>Tables are the best way to show numerical values, although the entries can also be arranged in semi-graphical form.</a:t>
            </a:r>
          </a:p>
          <a:p>
            <a:r>
              <a:rPr lang="en-US" sz="2000" dirty="0" smtClean="0"/>
              <a:t>Tables also work well when the data presentation requires many localized comparisons.</a:t>
            </a:r>
          </a:p>
          <a:p>
            <a:pPr>
              <a:buNone/>
            </a:pPr>
            <a:r>
              <a:rPr lang="en-US" sz="2000" dirty="0" smtClean="0"/>
              <a:t/>
            </a:r>
            <a:br>
              <a:rPr lang="en-US" sz="2000" dirty="0" smtClean="0"/>
            </a:br>
            <a:endParaRPr lang="en-US" sz="2000" dirty="0" smtClean="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000" b="1" dirty="0" smtClean="0"/>
              <a:t>The Friendly Data Graphic</a:t>
            </a:r>
          </a:p>
          <a:p>
            <a:r>
              <a:rPr lang="en-US" sz="2000" dirty="0" smtClean="0"/>
              <a:t>words are spelt out, elaborate encoding avoided</a:t>
            </a:r>
          </a:p>
          <a:p>
            <a:r>
              <a:rPr lang="en-US" sz="2000" dirty="0" smtClean="0"/>
              <a:t>words run from left to right</a:t>
            </a:r>
          </a:p>
          <a:p>
            <a:r>
              <a:rPr lang="en-US" sz="2000" dirty="0" smtClean="0"/>
              <a:t>little messages help explain data</a:t>
            </a:r>
          </a:p>
          <a:p>
            <a:r>
              <a:rPr lang="en-US" sz="2000" dirty="0" smtClean="0"/>
              <a:t>labels are placed on the graphic itself; no legend is required</a:t>
            </a:r>
          </a:p>
          <a:p>
            <a:r>
              <a:rPr lang="en-US" sz="2000" dirty="0" smtClean="0"/>
              <a:t>graphics attract viewer, provoke curiosity</a:t>
            </a:r>
          </a:p>
          <a:p>
            <a:r>
              <a:rPr lang="en-US" sz="2000" dirty="0" smtClean="0"/>
              <a:t>colors, if used, are chosen so that the color-deficient and color-blind can make sense of the graphic</a:t>
            </a:r>
          </a:p>
          <a:p>
            <a:r>
              <a:rPr lang="en-US" sz="2000" dirty="0" smtClean="0"/>
              <a:t>type is clear, precise, modest</a:t>
            </a:r>
          </a:p>
          <a:p>
            <a:r>
              <a:rPr lang="en-US" sz="2000" dirty="0" smtClean="0"/>
              <a:t>type is upper-and-lower case, with serifs</a:t>
            </a:r>
            <a:br>
              <a:rPr lang="en-US" sz="2000" dirty="0" smtClean="0"/>
            </a:br>
            <a:endParaRPr lang="en-US" sz="2000" dirty="0" smtClean="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t>Edward </a:t>
            </a:r>
            <a:r>
              <a:rPr lang="en-US" sz="2000" dirty="0" err="1" smtClean="0"/>
              <a:t>Tufte</a:t>
            </a:r>
            <a:r>
              <a:rPr lang="en-US" sz="2000" dirty="0" smtClean="0"/>
              <a:t>: The Visual Display of Quantitative Information</a:t>
            </a:r>
            <a:endParaRPr lang="en-US" sz="2000" dirty="0"/>
          </a:p>
        </p:txBody>
      </p:sp>
      <p:sp>
        <p:nvSpPr>
          <p:cNvPr id="5" name="Content Placeholder 4"/>
          <p:cNvSpPr>
            <a:spLocks noGrp="1"/>
          </p:cNvSpPr>
          <p:nvPr>
            <p:ph idx="1"/>
          </p:nvPr>
        </p:nvSpPr>
        <p:spPr/>
        <p:txBody>
          <a:bodyPr/>
          <a:lstStyle/>
          <a:p>
            <a:pPr>
              <a:buNone/>
            </a:pPr>
            <a:r>
              <a:rPr lang="en-US" sz="2000" b="1" dirty="0" smtClean="0"/>
              <a:t>The Golden Rectangle</a:t>
            </a:r>
          </a:p>
          <a:p>
            <a:r>
              <a:rPr lang="en-US" sz="2000" dirty="0" smtClean="0"/>
              <a:t>If the nature of the data suggests the shape of the graphic, follow that suggestion. </a:t>
            </a:r>
            <a:r>
              <a:rPr lang="en-US" sz="2000" b="1" dirty="0" smtClean="0">
                <a:solidFill>
                  <a:srgbClr val="FF0000"/>
                </a:solidFill>
              </a:rPr>
              <a:t>Otherwise, move toward horizontal graphics about 50 percent wider than tall.</a:t>
            </a:r>
          </a:p>
          <a:p>
            <a:pPr>
              <a:buNone/>
            </a:pPr>
            <a:endParaRPr lang="en-US" sz="2000"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152400"/>
            <a:ext cx="8534400" cy="533400"/>
          </a:xfrm>
        </p:spPr>
        <p:txBody>
          <a:bodyPr/>
          <a:lstStyle/>
          <a:p>
            <a:r>
              <a:rPr lang="en-US" sz="2800" i="1" dirty="0" err="1" smtClean="0">
                <a:solidFill>
                  <a:schemeClr val="tx1"/>
                </a:solidFill>
              </a:rPr>
              <a:t>Chartjunk</a:t>
            </a:r>
            <a:r>
              <a:rPr lang="en-US" sz="2800" dirty="0" smtClean="0">
                <a:solidFill>
                  <a:schemeClr val="tx1"/>
                </a:solidFill>
              </a:rPr>
              <a:t> </a:t>
            </a:r>
            <a:r>
              <a:rPr lang="en-US" sz="2800" dirty="0">
                <a:solidFill>
                  <a:schemeClr val="tx1"/>
                </a:solidFill>
              </a:rPr>
              <a:t>and Graphical Decoration</a:t>
            </a:r>
            <a:endParaRPr lang="en-US" sz="2000" dirty="0">
              <a:solidFill>
                <a:schemeClr val="tx1"/>
              </a:solidFill>
            </a:endParaRPr>
          </a:p>
        </p:txBody>
      </p:sp>
      <p:sp>
        <p:nvSpPr>
          <p:cNvPr id="60419" name="Rectangle 3"/>
          <p:cNvSpPr>
            <a:spLocks noGrp="1" noChangeArrowheads="1"/>
          </p:cNvSpPr>
          <p:nvPr>
            <p:ph idx="1"/>
          </p:nvPr>
        </p:nvSpPr>
        <p:spPr/>
        <p:txBody>
          <a:bodyPr/>
          <a:lstStyle/>
          <a:p>
            <a:pPr>
              <a:buNone/>
            </a:pPr>
            <a:r>
              <a:rPr lang="en-US" dirty="0" smtClean="0"/>
              <a:t>Don’t</a:t>
            </a:r>
          </a:p>
          <a:p>
            <a:r>
              <a:rPr lang="en-US" dirty="0" smtClean="0"/>
              <a:t>Use </a:t>
            </a:r>
            <a:r>
              <a:rPr lang="en-US" dirty="0"/>
              <a:t>overwhelming amount of ink to describe a few numbers</a:t>
            </a:r>
          </a:p>
          <a:p>
            <a:r>
              <a:rPr lang="en-US" dirty="0"/>
              <a:t>Print label information vertically</a:t>
            </a:r>
          </a:p>
          <a:p>
            <a:r>
              <a:rPr lang="en-US" dirty="0"/>
              <a:t>Use cross-hatching patterns that vibrate</a:t>
            </a:r>
          </a:p>
          <a:p>
            <a:r>
              <a:rPr lang="en-US" dirty="0"/>
              <a:t>Attempt to describe graphical elements with indecipherable graphical elements </a:t>
            </a:r>
          </a:p>
          <a:p>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b="0" dirty="0">
                <a:solidFill>
                  <a:schemeClr val="tx1"/>
                </a:solidFill>
              </a:rPr>
              <a:t>Dumb Pie Chart</a:t>
            </a:r>
            <a:endParaRPr lang="en-US" sz="1600" b="0" dirty="0">
              <a:solidFill>
                <a:schemeClr val="tx1"/>
              </a:solidFill>
            </a:endParaRPr>
          </a:p>
        </p:txBody>
      </p:sp>
      <p:graphicFrame>
        <p:nvGraphicFramePr>
          <p:cNvPr id="86019" name="Object 3"/>
          <p:cNvGraphicFramePr>
            <a:graphicFrameLocks noChangeAspect="1"/>
          </p:cNvGraphicFramePr>
          <p:nvPr>
            <p:ph idx="1"/>
          </p:nvPr>
        </p:nvGraphicFramePr>
        <p:xfrm>
          <a:off x="684213" y="1676400"/>
          <a:ext cx="7772400" cy="4114800"/>
        </p:xfrm>
        <a:graphic>
          <a:graphicData uri="http://schemas.openxmlformats.org/presentationml/2006/ole">
            <p:oleObj spid="_x0000_s1015810" name="Chart" r:id="rId3" imgW="7772400" imgH="4114800" progId="MSGraph.Chart.8">
              <p:embed followColorScheme="full"/>
            </p:oleObj>
          </a:graphicData>
        </a:graphic>
      </p:graphicFrame>
      <p:sp>
        <p:nvSpPr>
          <p:cNvPr id="86021" name="Text Box 5"/>
          <p:cNvSpPr txBox="1">
            <a:spLocks noChangeArrowheads="1"/>
          </p:cNvSpPr>
          <p:nvPr/>
        </p:nvSpPr>
        <p:spPr bwMode="auto">
          <a:xfrm>
            <a:off x="838200" y="1295400"/>
            <a:ext cx="7467600" cy="641350"/>
          </a:xfrm>
          <a:prstGeom prst="rect">
            <a:avLst/>
          </a:prstGeom>
          <a:noFill/>
          <a:ln w="12700" cap="sq">
            <a:noFill/>
            <a:miter lim="800000"/>
            <a:headEnd type="none" w="sm" len="sm"/>
            <a:tailEnd type="none" w="sm" len="sm"/>
          </a:ln>
          <a:effectLst/>
        </p:spPr>
        <p:txBody>
          <a:bodyPr>
            <a:spAutoFit/>
          </a:bodyPr>
          <a:lstStyle/>
          <a:p>
            <a:pPr>
              <a:spcBef>
                <a:spcPct val="50000"/>
              </a:spcBef>
            </a:pPr>
            <a:r>
              <a:rPr lang="en-US" sz="3600"/>
              <a:t>Distribution of Students by Age Group</a:t>
            </a:r>
            <a:endParaRPr lang="en-US" sz="320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1"/>
          <p:cNvSpPr txBox="1">
            <a:spLocks/>
          </p:cNvSpPr>
          <p:nvPr/>
        </p:nvSpPr>
        <p:spPr>
          <a:xfrm>
            <a:off x="6629400" y="6096000"/>
            <a:ext cx="2133600" cy="304800"/>
          </a:xfrm>
          <a:prstGeom prst="rect">
            <a:avLst/>
          </a:prstGeom>
        </p:spPr>
        <p:txBody>
          <a:bodyPr/>
          <a:lstStyle/>
          <a:p>
            <a:pPr marL="0" marR="0" lvl="0" indent="0" algn="l" defTabSz="914400" rtl="0" eaLnBrk="0" fontAlgn="base" latinLnBrk="0" hangingPunct="0">
              <a:lnSpc>
                <a:spcPct val="90000"/>
              </a:lnSpc>
              <a:spcBef>
                <a:spcPct val="0"/>
              </a:spcBef>
              <a:spcAft>
                <a:spcPts val="400"/>
              </a:spcAft>
              <a:buClr>
                <a:srgbClr val="0C7B9C"/>
              </a:buClr>
              <a:buSzPct val="100000"/>
              <a:buFont typeface="Times New Roman" charset="0"/>
              <a:buNone/>
              <a:tabLst/>
              <a:defRPr/>
            </a:pPr>
            <a:fld id="{C79CDF85-0CB1-4A84-8621-281A667348D2}" type="slidenum">
              <a:rPr kumimoji="0" lang="en-US" sz="1400" b="0" i="0" u="none" strike="noStrike" kern="1200" cap="none" spc="0" normalizeH="0" baseline="0" noProof="0" smtClean="0">
                <a:ln>
                  <a:noFill/>
                </a:ln>
                <a:solidFill>
                  <a:schemeClr val="tx1"/>
                </a:solidFill>
                <a:effectLst/>
                <a:uLnTx/>
                <a:uFillTx/>
                <a:latin typeface="Arial" charset="0"/>
                <a:ea typeface="+mn-ea"/>
                <a:cs typeface="+mn-cs"/>
              </a:rPr>
              <a:pPr marL="0" marR="0" lvl="0" indent="0" algn="l" defTabSz="914400" rtl="0" eaLnBrk="0" fontAlgn="base" latinLnBrk="0" hangingPunct="0">
                <a:lnSpc>
                  <a:spcPct val="90000"/>
                </a:lnSpc>
                <a:spcBef>
                  <a:spcPct val="0"/>
                </a:spcBef>
                <a:spcAft>
                  <a:spcPts val="400"/>
                </a:spcAft>
                <a:buClr>
                  <a:srgbClr val="0C7B9C"/>
                </a:buClr>
                <a:buSzPct val="100000"/>
                <a:buFont typeface="Times New Roman" charset="0"/>
                <a:buNone/>
                <a:tabLst/>
                <a:defRPr/>
              </a:pPr>
              <a:t>6</a:t>
            </a:fld>
            <a:endParaRPr kumimoji="0" lang="en-US" sz="1400" b="0" i="0" u="none" strike="noStrike" kern="1200" cap="none" spc="0" normalizeH="0" baseline="0" noProof="0">
              <a:ln>
                <a:noFill/>
              </a:ln>
              <a:solidFill>
                <a:schemeClr val="tx1"/>
              </a:solidFill>
              <a:effectLst/>
              <a:uLnTx/>
              <a:uFillTx/>
              <a:latin typeface="Arial" charset="0"/>
              <a:ea typeface="+mn-ea"/>
              <a:cs typeface="+mn-cs"/>
            </a:endParaRPr>
          </a:p>
        </p:txBody>
      </p:sp>
      <p:grpSp>
        <p:nvGrpSpPr>
          <p:cNvPr id="5" name="Group 24"/>
          <p:cNvGrpSpPr>
            <a:grpSpLocks/>
          </p:cNvGrpSpPr>
          <p:nvPr/>
        </p:nvGrpSpPr>
        <p:grpSpPr bwMode="auto">
          <a:xfrm>
            <a:off x="284163" y="1225550"/>
            <a:ext cx="4808537" cy="1695450"/>
            <a:chOff x="83" y="596"/>
            <a:chExt cx="3029" cy="1068"/>
          </a:xfrm>
        </p:grpSpPr>
        <p:sp>
          <p:nvSpPr>
            <p:cNvPr id="6" name="Oval 10"/>
            <p:cNvSpPr>
              <a:spLocks noChangeArrowheads="1"/>
            </p:cNvSpPr>
            <p:nvPr/>
          </p:nvSpPr>
          <p:spPr bwMode="auto">
            <a:xfrm>
              <a:off x="1624" y="604"/>
              <a:ext cx="1488" cy="1060"/>
            </a:xfrm>
            <a:prstGeom prst="ellipse">
              <a:avLst/>
            </a:prstGeom>
            <a:solidFill>
              <a:srgbClr val="C0AF8E">
                <a:alpha val="67000"/>
              </a:srgbClr>
            </a:solidFill>
            <a:ln w="9525">
              <a:solidFill>
                <a:schemeClr val="tx1"/>
              </a:solidFill>
              <a:round/>
              <a:headEnd/>
              <a:tailEnd/>
            </a:ln>
          </p:spPr>
          <p:txBody>
            <a:bodyPr wrap="none" anchor="ctr"/>
            <a:lstStyle/>
            <a:p>
              <a:pPr algn="ctr"/>
              <a:endParaRPr lang="en-US" sz="1800">
                <a:latin typeface="Calibri" pitchFamily="34" charset="0"/>
              </a:endParaRPr>
            </a:p>
          </p:txBody>
        </p:sp>
        <p:sp>
          <p:nvSpPr>
            <p:cNvPr id="7" name="Text Box 11"/>
            <p:cNvSpPr txBox="1">
              <a:spLocks noChangeArrowheads="1"/>
            </p:cNvSpPr>
            <p:nvPr/>
          </p:nvSpPr>
          <p:spPr bwMode="auto">
            <a:xfrm>
              <a:off x="83" y="596"/>
              <a:ext cx="1949" cy="404"/>
            </a:xfrm>
            <a:prstGeom prst="rect">
              <a:avLst/>
            </a:prstGeom>
            <a:noFill/>
            <a:ln w="9525">
              <a:noFill/>
              <a:miter lim="800000"/>
              <a:headEnd/>
              <a:tailEnd/>
            </a:ln>
          </p:spPr>
          <p:txBody>
            <a:bodyPr>
              <a:spAutoFit/>
            </a:bodyPr>
            <a:lstStyle/>
            <a:p>
              <a:pPr>
                <a:buFontTx/>
                <a:buChar char="•"/>
                <a:tabLst>
                  <a:tab pos="171450" algn="l"/>
                </a:tabLst>
              </a:pPr>
              <a:r>
                <a:rPr lang="en-US" altLang="ko-KR" sz="1800" dirty="0">
                  <a:ea typeface="굴림" pitchFamily="34" charset="-127"/>
                </a:rPr>
                <a:t> Statistics &amp; Data Mining</a:t>
              </a:r>
            </a:p>
            <a:p>
              <a:pPr>
                <a:buFontTx/>
                <a:buChar char="•"/>
                <a:tabLst>
                  <a:tab pos="171450" algn="l"/>
                </a:tabLst>
              </a:pPr>
              <a:r>
                <a:rPr lang="en-US" altLang="ko-KR" sz="1800" dirty="0">
                  <a:ea typeface="굴림" pitchFamily="34" charset="-127"/>
                </a:rPr>
                <a:t> </a:t>
              </a:r>
              <a:r>
                <a:rPr lang="en-US" altLang="ko-KR" sz="1800" b="1" dirty="0">
                  <a:ea typeface="굴림" pitchFamily="34" charset="-127"/>
                </a:rPr>
                <a:t>Commercial </a:t>
              </a:r>
              <a:endParaRPr lang="en-US" sz="1800" b="1" dirty="0"/>
            </a:p>
          </p:txBody>
        </p:sp>
        <p:pic>
          <p:nvPicPr>
            <p:cNvPr id="8" name="Picture 23"/>
            <p:cNvPicPr>
              <a:picLocks noChangeAspect="1" noChangeArrowheads="1"/>
            </p:cNvPicPr>
            <p:nvPr/>
          </p:nvPicPr>
          <p:blipFill>
            <a:blip r:embed="rId2" cstate="print"/>
            <a:srcRect l="53751" t="33530" r="36552" b="54668"/>
            <a:stretch>
              <a:fillRect/>
            </a:stretch>
          </p:blipFill>
          <p:spPr bwMode="auto">
            <a:xfrm>
              <a:off x="1921" y="738"/>
              <a:ext cx="538" cy="410"/>
            </a:xfrm>
            <a:prstGeom prst="rect">
              <a:avLst/>
            </a:prstGeom>
            <a:noFill/>
            <a:ln w="38100" algn="ctr">
              <a:noFill/>
              <a:miter lim="800000"/>
              <a:headEnd/>
              <a:tailEnd/>
            </a:ln>
            <a:effectLst/>
          </p:spPr>
        </p:pic>
        <p:pic>
          <p:nvPicPr>
            <p:cNvPr id="9" name="Picture 22" descr="SAS"/>
            <p:cNvPicPr>
              <a:picLocks noChangeAspect="1" noChangeArrowheads="1"/>
            </p:cNvPicPr>
            <p:nvPr/>
          </p:nvPicPr>
          <p:blipFill>
            <a:blip r:embed="rId3" cstate="print"/>
            <a:srcRect/>
            <a:stretch>
              <a:fillRect/>
            </a:stretch>
          </p:blipFill>
          <p:spPr bwMode="auto">
            <a:xfrm>
              <a:off x="2196" y="1017"/>
              <a:ext cx="856" cy="238"/>
            </a:xfrm>
            <a:prstGeom prst="rect">
              <a:avLst/>
            </a:prstGeom>
            <a:noFill/>
            <a:ln w="15875">
              <a:solidFill>
                <a:srgbClr val="0066CC"/>
              </a:solidFill>
              <a:miter lim="800000"/>
              <a:headEnd/>
              <a:tailEnd/>
            </a:ln>
          </p:spPr>
        </p:pic>
      </p:grpSp>
      <p:grpSp>
        <p:nvGrpSpPr>
          <p:cNvPr id="10" name="Group 17"/>
          <p:cNvGrpSpPr>
            <a:grpSpLocks/>
          </p:cNvGrpSpPr>
          <p:nvPr/>
        </p:nvGrpSpPr>
        <p:grpSpPr bwMode="auto">
          <a:xfrm>
            <a:off x="3505200" y="2327275"/>
            <a:ext cx="5540375" cy="3190875"/>
            <a:chOff x="2160" y="1248"/>
            <a:chExt cx="3406" cy="2010"/>
          </a:xfrm>
        </p:grpSpPr>
        <p:sp>
          <p:nvSpPr>
            <p:cNvPr id="11" name="Oval 8"/>
            <p:cNvSpPr>
              <a:spLocks noChangeArrowheads="1"/>
            </p:cNvSpPr>
            <p:nvPr/>
          </p:nvSpPr>
          <p:spPr bwMode="auto">
            <a:xfrm>
              <a:off x="2160" y="1248"/>
              <a:ext cx="1488" cy="1008"/>
            </a:xfrm>
            <a:prstGeom prst="ellipse">
              <a:avLst/>
            </a:prstGeom>
            <a:solidFill>
              <a:srgbClr val="FF6600">
                <a:alpha val="67000"/>
              </a:srgbClr>
            </a:solidFill>
            <a:ln w="9525">
              <a:solidFill>
                <a:schemeClr val="tx1"/>
              </a:solidFill>
              <a:round/>
              <a:headEnd/>
              <a:tailEnd/>
            </a:ln>
          </p:spPr>
          <p:txBody>
            <a:bodyPr wrap="none" anchor="ctr"/>
            <a:lstStyle/>
            <a:p>
              <a:pPr algn="ctr" fontAlgn="auto">
                <a:spcBef>
                  <a:spcPts val="0"/>
                </a:spcBef>
                <a:spcAft>
                  <a:spcPts val="0"/>
                </a:spcAft>
                <a:defRPr/>
              </a:pPr>
              <a:endParaRPr lang="en-US" sz="1800">
                <a:latin typeface="+mn-lt"/>
                <a:cs typeface="+mn-cs"/>
              </a:endParaRPr>
            </a:p>
          </p:txBody>
        </p:sp>
        <p:sp>
          <p:nvSpPr>
            <p:cNvPr id="12" name="Text Box 13"/>
            <p:cNvSpPr txBox="1">
              <a:spLocks noChangeArrowheads="1"/>
            </p:cNvSpPr>
            <p:nvPr/>
          </p:nvSpPr>
          <p:spPr bwMode="auto">
            <a:xfrm>
              <a:off x="3024" y="2188"/>
              <a:ext cx="2083" cy="442"/>
            </a:xfrm>
            <a:prstGeom prst="rect">
              <a:avLst/>
            </a:prstGeom>
            <a:noFill/>
            <a:ln w="9525">
              <a:noFill/>
              <a:miter lim="800000"/>
              <a:headEnd/>
              <a:tailEnd/>
            </a:ln>
          </p:spPr>
          <p:txBody>
            <a:bodyPr>
              <a:spAutoFit/>
            </a:bodyPr>
            <a:lstStyle/>
            <a:p>
              <a:r>
                <a:rPr lang="en-US" altLang="ko-KR" b="1">
                  <a:ea typeface="굴림" pitchFamily="34" charset="-127"/>
                </a:rPr>
                <a:t>Statistical computing and graphics</a:t>
              </a:r>
              <a:r>
                <a:rPr lang="en-US" altLang="ko-KR" sz="1800" b="1">
                  <a:latin typeface="Verdana" pitchFamily="34" charset="0"/>
                  <a:ea typeface="굴림" pitchFamily="34" charset="-127"/>
                </a:rPr>
                <a:t> </a:t>
              </a:r>
              <a:endParaRPr lang="en-US" sz="1800" b="1">
                <a:latin typeface="Verdana" pitchFamily="34" charset="0"/>
              </a:endParaRPr>
            </a:p>
          </p:txBody>
        </p:sp>
        <p:pic>
          <p:nvPicPr>
            <p:cNvPr id="13" name="Picture 17" descr="Rlogo"/>
            <p:cNvPicPr>
              <a:picLocks noChangeAspect="1" noChangeArrowheads="1"/>
            </p:cNvPicPr>
            <p:nvPr/>
          </p:nvPicPr>
          <p:blipFill>
            <a:blip r:embed="rId4" cstate="print">
              <a:clrChange>
                <a:clrFrom>
                  <a:srgbClr val="FFFFFF"/>
                </a:clrFrom>
                <a:clrTo>
                  <a:srgbClr val="FFFFFF">
                    <a:alpha val="0"/>
                  </a:srgbClr>
                </a:clrTo>
              </a:clrChange>
              <a:lum bright="6000" contrast="6000"/>
            </a:blip>
            <a:srcRect/>
            <a:stretch>
              <a:fillRect/>
            </a:stretch>
          </p:blipFill>
          <p:spPr bwMode="auto">
            <a:xfrm>
              <a:off x="2592" y="1344"/>
              <a:ext cx="912" cy="748"/>
            </a:xfrm>
            <a:prstGeom prst="rect">
              <a:avLst/>
            </a:prstGeom>
            <a:noFill/>
            <a:ln w="9525">
              <a:noFill/>
              <a:miter lim="800000"/>
              <a:headEnd/>
              <a:tailEnd/>
            </a:ln>
          </p:spPr>
        </p:pic>
        <p:sp>
          <p:nvSpPr>
            <p:cNvPr id="14" name="Text Box 18"/>
            <p:cNvSpPr txBox="1">
              <a:spLocks noChangeArrowheads="1"/>
            </p:cNvSpPr>
            <p:nvPr/>
          </p:nvSpPr>
          <p:spPr bwMode="auto">
            <a:xfrm>
              <a:off x="3046" y="2562"/>
              <a:ext cx="1777" cy="250"/>
            </a:xfrm>
            <a:prstGeom prst="rect">
              <a:avLst/>
            </a:prstGeom>
            <a:noFill/>
            <a:ln w="9525" algn="ctr">
              <a:noFill/>
              <a:miter lim="800000"/>
              <a:headEnd/>
              <a:tailEnd/>
            </a:ln>
          </p:spPr>
          <p:txBody>
            <a:bodyPr wrap="none">
              <a:spAutoFit/>
            </a:bodyPr>
            <a:lstStyle/>
            <a:p>
              <a:pPr algn="ctr"/>
              <a:r>
                <a:rPr lang="en-US" b="1">
                  <a:latin typeface="Calibri" pitchFamily="34" charset="0"/>
                </a:rPr>
                <a:t>http://www.r-project.org</a:t>
              </a:r>
            </a:p>
          </p:txBody>
        </p:sp>
        <p:sp>
          <p:nvSpPr>
            <p:cNvPr id="15" name="Text Box 19"/>
            <p:cNvSpPr txBox="1">
              <a:spLocks noChangeArrowheads="1"/>
            </p:cNvSpPr>
            <p:nvPr/>
          </p:nvSpPr>
          <p:spPr bwMode="auto">
            <a:xfrm>
              <a:off x="3022" y="2738"/>
              <a:ext cx="2544" cy="520"/>
            </a:xfrm>
            <a:prstGeom prst="rect">
              <a:avLst/>
            </a:prstGeom>
            <a:noFill/>
            <a:ln w="9525">
              <a:noFill/>
              <a:miter lim="800000"/>
              <a:headEnd/>
              <a:tailEnd/>
            </a:ln>
          </p:spPr>
          <p:txBody>
            <a:bodyPr>
              <a:spAutoFit/>
            </a:bodyPr>
            <a:lstStyle/>
            <a:p>
              <a:pPr>
                <a:buFontTx/>
                <a:buChar char="•"/>
                <a:tabLst>
                  <a:tab pos="171450" algn="l"/>
                </a:tabLst>
              </a:pPr>
              <a:r>
                <a:rPr lang="en-US" sz="1600"/>
                <a:t> Developed by </a:t>
              </a:r>
              <a:r>
                <a:rPr lang="en-US" sz="1600" b="1"/>
                <a:t>R</a:t>
              </a:r>
              <a:r>
                <a:rPr lang="en-US" sz="1600"/>
                <a:t>. Gentleman &amp; </a:t>
              </a:r>
              <a:r>
                <a:rPr lang="en-US" sz="1600" b="1"/>
                <a:t>R</a:t>
              </a:r>
              <a:r>
                <a:rPr lang="en-US" sz="1600"/>
                <a:t>. Ihaka</a:t>
              </a:r>
            </a:p>
            <a:p>
              <a:pPr>
                <a:buFontTx/>
                <a:buChar char="•"/>
                <a:tabLst>
                  <a:tab pos="171450" algn="l"/>
                </a:tabLst>
              </a:pPr>
              <a:r>
                <a:rPr lang="en-US" sz="1600"/>
                <a:t> Expanded by community as </a:t>
              </a:r>
              <a:r>
                <a:rPr lang="en-US" sz="1600" b="1"/>
                <a:t>open source</a:t>
              </a:r>
            </a:p>
            <a:p>
              <a:pPr>
                <a:buFontTx/>
                <a:buChar char="•"/>
                <a:tabLst>
                  <a:tab pos="171450" algn="l"/>
                </a:tabLst>
              </a:pPr>
              <a:r>
                <a:rPr lang="en-US" sz="1600"/>
                <a:t> Statistically rich</a:t>
              </a:r>
            </a:p>
          </p:txBody>
        </p:sp>
      </p:grpSp>
      <p:grpSp>
        <p:nvGrpSpPr>
          <p:cNvPr id="16" name="Group 17"/>
          <p:cNvGrpSpPr>
            <a:grpSpLocks/>
          </p:cNvGrpSpPr>
          <p:nvPr/>
        </p:nvGrpSpPr>
        <p:grpSpPr bwMode="auto">
          <a:xfrm>
            <a:off x="2160588" y="3208338"/>
            <a:ext cx="2814637" cy="2740025"/>
            <a:chOff x="1265" y="1845"/>
            <a:chExt cx="1773" cy="1726"/>
          </a:xfrm>
        </p:grpSpPr>
        <p:sp>
          <p:nvSpPr>
            <p:cNvPr id="17" name="Oval 9"/>
            <p:cNvSpPr>
              <a:spLocks noChangeArrowheads="1"/>
            </p:cNvSpPr>
            <p:nvPr/>
          </p:nvSpPr>
          <p:spPr bwMode="auto">
            <a:xfrm>
              <a:off x="1550" y="1845"/>
              <a:ext cx="1488" cy="1008"/>
            </a:xfrm>
            <a:prstGeom prst="ellipse">
              <a:avLst/>
            </a:prstGeom>
            <a:solidFill>
              <a:srgbClr val="33CCCC">
                <a:alpha val="67058"/>
              </a:srgbClr>
            </a:solidFill>
            <a:ln w="9525">
              <a:solidFill>
                <a:schemeClr val="tx1"/>
              </a:solidFill>
              <a:round/>
              <a:headEnd/>
              <a:tailEnd/>
            </a:ln>
          </p:spPr>
          <p:txBody>
            <a:bodyPr wrap="none" anchor="ctr"/>
            <a:lstStyle/>
            <a:p>
              <a:pPr algn="ctr"/>
              <a:endParaRPr lang="en-US" sz="1800">
                <a:latin typeface="Calibri" pitchFamily="34" charset="0"/>
              </a:endParaRPr>
            </a:p>
          </p:txBody>
        </p:sp>
        <p:sp>
          <p:nvSpPr>
            <p:cNvPr id="18" name="Text Box 12"/>
            <p:cNvSpPr txBox="1">
              <a:spLocks noChangeArrowheads="1"/>
            </p:cNvSpPr>
            <p:nvPr/>
          </p:nvSpPr>
          <p:spPr bwMode="auto">
            <a:xfrm>
              <a:off x="1265" y="2821"/>
              <a:ext cx="1615" cy="750"/>
            </a:xfrm>
            <a:prstGeom prst="rect">
              <a:avLst/>
            </a:prstGeom>
            <a:noFill/>
            <a:ln w="9525">
              <a:noFill/>
              <a:miter lim="800000"/>
              <a:headEnd/>
              <a:tailEnd/>
            </a:ln>
          </p:spPr>
          <p:txBody>
            <a:bodyPr>
              <a:spAutoFit/>
            </a:bodyPr>
            <a:lstStyle/>
            <a:p>
              <a:pPr>
                <a:buFontTx/>
                <a:buChar char="•"/>
                <a:tabLst>
                  <a:tab pos="171450" algn="l"/>
                </a:tabLst>
              </a:pPr>
              <a:r>
                <a:rPr lang="en-US" altLang="ko-KR" sz="1800">
                  <a:ea typeface="굴림" pitchFamily="34" charset="-127"/>
                </a:rPr>
                <a:t> Data Visualization 	and analysis platform</a:t>
              </a:r>
            </a:p>
            <a:p>
              <a:pPr>
                <a:buFontTx/>
                <a:buChar char="•"/>
                <a:tabLst>
                  <a:tab pos="171450" algn="l"/>
                </a:tabLst>
              </a:pPr>
              <a:r>
                <a:rPr lang="en-US" altLang="ko-KR" sz="1800">
                  <a:ea typeface="굴림" pitchFamily="34" charset="-127"/>
                </a:rPr>
                <a:t> Image processing, 	vector computing </a:t>
              </a:r>
              <a:endParaRPr lang="en-US" sz="1800"/>
            </a:p>
          </p:txBody>
        </p:sp>
        <p:pic>
          <p:nvPicPr>
            <p:cNvPr id="19" name="Picture 16" descr="IDL logo"/>
            <p:cNvPicPr>
              <a:picLocks noChangeAspect="1" noChangeArrowheads="1"/>
            </p:cNvPicPr>
            <p:nvPr/>
          </p:nvPicPr>
          <p:blipFill>
            <a:blip r:embed="rId5" cstate="print"/>
            <a:srcRect/>
            <a:stretch>
              <a:fillRect/>
            </a:stretch>
          </p:blipFill>
          <p:spPr bwMode="auto">
            <a:xfrm>
              <a:off x="1806" y="2308"/>
              <a:ext cx="1014" cy="252"/>
            </a:xfrm>
            <a:prstGeom prst="rect">
              <a:avLst/>
            </a:prstGeom>
            <a:noFill/>
            <a:ln w="22225">
              <a:solidFill>
                <a:srgbClr val="3366FF"/>
              </a:solidFill>
              <a:miter lim="800000"/>
              <a:headEnd/>
              <a:tailEnd/>
            </a:ln>
          </p:spPr>
        </p:pic>
      </p:grpSp>
      <p:grpSp>
        <p:nvGrpSpPr>
          <p:cNvPr id="20" name="Group 14"/>
          <p:cNvGrpSpPr>
            <a:grpSpLocks/>
          </p:cNvGrpSpPr>
          <p:nvPr/>
        </p:nvGrpSpPr>
        <p:grpSpPr bwMode="auto">
          <a:xfrm>
            <a:off x="152400" y="2260600"/>
            <a:ext cx="3886200" cy="2409825"/>
            <a:chOff x="48" y="1248"/>
            <a:chExt cx="2448" cy="1518"/>
          </a:xfrm>
        </p:grpSpPr>
        <p:sp>
          <p:nvSpPr>
            <p:cNvPr id="21" name="Oval 10"/>
            <p:cNvSpPr>
              <a:spLocks noChangeArrowheads="1"/>
            </p:cNvSpPr>
            <p:nvPr/>
          </p:nvSpPr>
          <p:spPr bwMode="auto">
            <a:xfrm>
              <a:off x="1008" y="1248"/>
              <a:ext cx="1488" cy="1008"/>
            </a:xfrm>
            <a:prstGeom prst="ellipse">
              <a:avLst/>
            </a:prstGeom>
            <a:solidFill>
              <a:srgbClr val="99CC00">
                <a:alpha val="67058"/>
              </a:srgbClr>
            </a:solidFill>
            <a:ln w="9525">
              <a:solidFill>
                <a:schemeClr val="tx1"/>
              </a:solidFill>
              <a:round/>
              <a:headEnd/>
              <a:tailEnd/>
            </a:ln>
          </p:spPr>
          <p:txBody>
            <a:bodyPr wrap="none" anchor="ctr"/>
            <a:lstStyle/>
            <a:p>
              <a:pPr algn="ctr"/>
              <a:endParaRPr lang="en-US" sz="1800">
                <a:latin typeface="Calibri" pitchFamily="34" charset="0"/>
              </a:endParaRPr>
            </a:p>
          </p:txBody>
        </p:sp>
        <p:sp>
          <p:nvSpPr>
            <p:cNvPr id="22" name="Text Box 11"/>
            <p:cNvSpPr txBox="1">
              <a:spLocks noChangeArrowheads="1"/>
            </p:cNvSpPr>
            <p:nvPr/>
          </p:nvSpPr>
          <p:spPr bwMode="auto">
            <a:xfrm>
              <a:off x="48" y="2189"/>
              <a:ext cx="1605" cy="577"/>
            </a:xfrm>
            <a:prstGeom prst="rect">
              <a:avLst/>
            </a:prstGeom>
            <a:noFill/>
            <a:ln w="9525">
              <a:noFill/>
              <a:miter lim="800000"/>
              <a:headEnd/>
              <a:tailEnd/>
            </a:ln>
          </p:spPr>
          <p:txBody>
            <a:bodyPr>
              <a:spAutoFit/>
            </a:bodyPr>
            <a:lstStyle/>
            <a:p>
              <a:pPr>
                <a:buFontTx/>
                <a:buChar char="•"/>
                <a:tabLst>
                  <a:tab pos="171450" algn="l"/>
                </a:tabLst>
              </a:pPr>
              <a:r>
                <a:rPr lang="en-US" altLang="ko-KR" sz="1800">
                  <a:ea typeface="굴림" pitchFamily="34" charset="-127"/>
                </a:rPr>
                <a:t> Technical computing</a:t>
              </a:r>
            </a:p>
            <a:p>
              <a:pPr>
                <a:buFontTx/>
                <a:buChar char="•"/>
                <a:tabLst>
                  <a:tab pos="171450" algn="l"/>
                </a:tabLst>
              </a:pPr>
              <a:r>
                <a:rPr lang="en-US" altLang="ko-KR" sz="1800">
                  <a:ea typeface="굴림" pitchFamily="34" charset="-127"/>
                </a:rPr>
                <a:t> Matrix and vector 	formulations </a:t>
              </a:r>
              <a:endParaRPr lang="en-US" sz="1800"/>
            </a:p>
          </p:txBody>
        </p:sp>
        <p:pic>
          <p:nvPicPr>
            <p:cNvPr id="23" name="Picture 14" descr="matlab_logo"/>
            <p:cNvPicPr>
              <a:picLocks noChangeAspect="1" noChangeArrowheads="1"/>
            </p:cNvPicPr>
            <p:nvPr/>
          </p:nvPicPr>
          <p:blipFill>
            <a:blip r:embed="rId6" cstate="print"/>
            <a:srcRect/>
            <a:stretch>
              <a:fillRect/>
            </a:stretch>
          </p:blipFill>
          <p:spPr bwMode="auto">
            <a:xfrm>
              <a:off x="1410" y="1396"/>
              <a:ext cx="734" cy="717"/>
            </a:xfrm>
            <a:prstGeom prst="rect">
              <a:avLst/>
            </a:prstGeom>
            <a:noFill/>
            <a:ln w="22225">
              <a:solidFill>
                <a:srgbClr val="99CC00"/>
              </a:solidFill>
              <a:miter lim="800000"/>
              <a:headEnd/>
              <a:tailEnd/>
            </a:ln>
          </p:spPr>
        </p:pic>
      </p:grpSp>
      <p:sp>
        <p:nvSpPr>
          <p:cNvPr id="24" name="Oval 25"/>
          <p:cNvSpPr>
            <a:spLocks noChangeArrowheads="1"/>
          </p:cNvSpPr>
          <p:nvPr/>
        </p:nvSpPr>
        <p:spPr bwMode="auto">
          <a:xfrm>
            <a:off x="7620000" y="4950189"/>
            <a:ext cx="1371600" cy="402497"/>
          </a:xfrm>
          <a:prstGeom prst="ellipse">
            <a:avLst/>
          </a:prstGeom>
          <a:noFill/>
          <a:ln w="38100" algn="ctr">
            <a:solidFill>
              <a:srgbClr val="0000FF"/>
            </a:solidFill>
            <a:round/>
            <a:headEnd/>
            <a:tailEnd/>
          </a:ln>
          <a:effectLst/>
        </p:spPr>
        <p:txBody>
          <a:bodyPr wrap="square" anchor="ctr">
            <a:spAutoFit/>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dirty="0">
                <a:solidFill>
                  <a:schemeClr val="tx1"/>
                </a:solidFill>
              </a:rPr>
              <a:t>Better:  Vertical Histogram</a:t>
            </a:r>
          </a:p>
        </p:txBody>
      </p:sp>
      <p:graphicFrame>
        <p:nvGraphicFramePr>
          <p:cNvPr id="87043" name="Object 3"/>
          <p:cNvGraphicFramePr>
            <a:graphicFrameLocks noChangeAspect="1"/>
          </p:cNvGraphicFramePr>
          <p:nvPr>
            <p:ph idx="1"/>
          </p:nvPr>
        </p:nvGraphicFramePr>
        <p:xfrm>
          <a:off x="685800" y="1752600"/>
          <a:ext cx="7772400" cy="4114800"/>
        </p:xfrm>
        <a:graphic>
          <a:graphicData uri="http://schemas.openxmlformats.org/presentationml/2006/ole">
            <p:oleObj spid="_x0000_s1016834" name="Chart" r:id="rId3" imgW="7772400" imgH="4114800" progId="MSGraph.Chart.8">
              <p:embed followColorScheme="full"/>
            </p:oleObj>
          </a:graphicData>
        </a:graphic>
      </p:graphicFrame>
      <p:sp>
        <p:nvSpPr>
          <p:cNvPr id="87045" name="Text Box 5"/>
          <p:cNvSpPr txBox="1">
            <a:spLocks noChangeArrowheads="1"/>
          </p:cNvSpPr>
          <p:nvPr/>
        </p:nvSpPr>
        <p:spPr bwMode="auto">
          <a:xfrm>
            <a:off x="457200" y="1676400"/>
            <a:ext cx="990600" cy="396875"/>
          </a:xfrm>
          <a:prstGeom prst="rect">
            <a:avLst/>
          </a:prstGeom>
          <a:noFill/>
          <a:ln w="12700" cap="sq">
            <a:noFill/>
            <a:miter lim="800000"/>
            <a:headEnd type="none" w="sm" len="sm"/>
            <a:tailEnd type="none" w="sm" len="sm"/>
          </a:ln>
          <a:effectLst/>
        </p:spPr>
        <p:txBody>
          <a:bodyPr>
            <a:spAutoFit/>
          </a:bodyPr>
          <a:lstStyle/>
          <a:p>
            <a:pPr>
              <a:spcBef>
                <a:spcPct val="50000"/>
              </a:spcBef>
            </a:pPr>
            <a:r>
              <a:rPr lang="en-US"/>
              <a:t>Percent</a:t>
            </a:r>
          </a:p>
        </p:txBody>
      </p:sp>
      <p:sp>
        <p:nvSpPr>
          <p:cNvPr id="87048" name="Text Box 8"/>
          <p:cNvSpPr txBox="1">
            <a:spLocks noChangeArrowheads="1"/>
          </p:cNvSpPr>
          <p:nvPr/>
        </p:nvSpPr>
        <p:spPr bwMode="auto">
          <a:xfrm>
            <a:off x="1828800" y="1219200"/>
            <a:ext cx="6248400" cy="519113"/>
          </a:xfrm>
          <a:prstGeom prst="rect">
            <a:avLst/>
          </a:prstGeom>
          <a:noFill/>
          <a:ln w="12700" cap="sq">
            <a:noFill/>
            <a:miter lim="800000"/>
            <a:headEnd type="none" w="sm" len="sm"/>
            <a:tailEnd type="none" w="sm" len="sm"/>
          </a:ln>
          <a:effectLst/>
        </p:spPr>
        <p:txBody>
          <a:bodyPr>
            <a:spAutoFit/>
          </a:bodyPr>
          <a:lstStyle/>
          <a:p>
            <a:pPr>
              <a:spcBef>
                <a:spcPct val="50000"/>
              </a:spcBef>
            </a:pPr>
            <a:r>
              <a:rPr lang="en-US" sz="2800" dirty="0"/>
              <a:t>Distribution of Students by Age Group</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sz="3600" dirty="0">
                <a:solidFill>
                  <a:schemeClr val="tx1"/>
                </a:solidFill>
              </a:rPr>
              <a:t>Better Yet…Horizontal Histogram</a:t>
            </a:r>
            <a:endParaRPr lang="en-US" dirty="0">
              <a:solidFill>
                <a:schemeClr val="tx1"/>
              </a:solidFill>
            </a:endParaRPr>
          </a:p>
        </p:txBody>
      </p:sp>
      <p:graphicFrame>
        <p:nvGraphicFramePr>
          <p:cNvPr id="88067" name="Object 3"/>
          <p:cNvGraphicFramePr>
            <a:graphicFrameLocks noChangeAspect="1"/>
          </p:cNvGraphicFramePr>
          <p:nvPr>
            <p:ph idx="1"/>
          </p:nvPr>
        </p:nvGraphicFramePr>
        <p:xfrm>
          <a:off x="685800" y="1872532"/>
          <a:ext cx="7772400" cy="4114800"/>
        </p:xfrm>
        <a:graphic>
          <a:graphicData uri="http://schemas.openxmlformats.org/presentationml/2006/ole">
            <p:oleObj spid="_x0000_s1017858" name="Chart" r:id="rId3" imgW="7772400" imgH="4114800" progId="MSGraph.Chart.8">
              <p:embed followColorScheme="full"/>
            </p:oleObj>
          </a:graphicData>
        </a:graphic>
      </p:graphicFrame>
      <p:sp>
        <p:nvSpPr>
          <p:cNvPr id="88068" name="Text Box 4"/>
          <p:cNvSpPr txBox="1">
            <a:spLocks noChangeArrowheads="1"/>
          </p:cNvSpPr>
          <p:nvPr/>
        </p:nvSpPr>
        <p:spPr bwMode="auto">
          <a:xfrm>
            <a:off x="838200" y="1415332"/>
            <a:ext cx="1371600" cy="366713"/>
          </a:xfrm>
          <a:prstGeom prst="rect">
            <a:avLst/>
          </a:prstGeom>
          <a:noFill/>
          <a:ln w="12700" cap="sq">
            <a:noFill/>
            <a:miter lim="800000"/>
            <a:headEnd type="none" w="sm" len="sm"/>
            <a:tailEnd type="none" w="sm" len="sm"/>
          </a:ln>
          <a:effectLst/>
        </p:spPr>
        <p:txBody>
          <a:bodyPr>
            <a:spAutoFit/>
          </a:bodyPr>
          <a:lstStyle/>
          <a:p>
            <a:pPr>
              <a:spcBef>
                <a:spcPct val="50000"/>
              </a:spcBef>
            </a:pPr>
            <a:r>
              <a:rPr lang="en-US" sz="1800" dirty="0"/>
              <a:t>Age Group</a:t>
            </a:r>
          </a:p>
        </p:txBody>
      </p:sp>
      <p:sp>
        <p:nvSpPr>
          <p:cNvPr id="88070" name="Text Box 6"/>
          <p:cNvSpPr txBox="1">
            <a:spLocks noChangeArrowheads="1"/>
          </p:cNvSpPr>
          <p:nvPr/>
        </p:nvSpPr>
        <p:spPr bwMode="auto">
          <a:xfrm>
            <a:off x="2971800" y="1371600"/>
            <a:ext cx="5562600" cy="424732"/>
          </a:xfrm>
          <a:prstGeom prst="rect">
            <a:avLst/>
          </a:prstGeom>
          <a:noFill/>
          <a:ln w="12700" cap="sq">
            <a:noFill/>
            <a:miter lim="800000"/>
            <a:headEnd type="none" w="sm" len="sm"/>
            <a:tailEnd type="none" w="sm" len="sm"/>
          </a:ln>
          <a:effectLst/>
        </p:spPr>
        <p:txBody>
          <a:bodyPr wrap="square">
            <a:spAutoFit/>
          </a:bodyPr>
          <a:lstStyle/>
          <a:p>
            <a:pPr>
              <a:spcBef>
                <a:spcPct val="50000"/>
              </a:spcBef>
            </a:pPr>
            <a:r>
              <a:rPr lang="en-US" sz="2400" dirty="0"/>
              <a:t>Distribution of Students by Age Group</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b="0" dirty="0">
                <a:solidFill>
                  <a:srgbClr val="FF0000"/>
                </a:solidFill>
              </a:rPr>
              <a:t>Graphs to Avoid</a:t>
            </a:r>
            <a:endParaRPr lang="en-US" sz="1400" b="0" dirty="0">
              <a:solidFill>
                <a:srgbClr val="FF0000"/>
              </a:solidFill>
            </a:endParaRPr>
          </a:p>
        </p:txBody>
      </p:sp>
      <p:sp>
        <p:nvSpPr>
          <p:cNvPr id="63491" name="Rectangle 3"/>
          <p:cNvSpPr>
            <a:spLocks noGrp="1" noChangeArrowheads="1"/>
          </p:cNvSpPr>
          <p:nvPr>
            <p:ph idx="1"/>
          </p:nvPr>
        </p:nvSpPr>
        <p:spPr/>
        <p:txBody>
          <a:bodyPr/>
          <a:lstStyle/>
          <a:p>
            <a:r>
              <a:rPr lang="en-US" dirty="0"/>
              <a:t>Pie charts</a:t>
            </a:r>
          </a:p>
          <a:p>
            <a:r>
              <a:rPr lang="en-US" dirty="0"/>
              <a:t>Star charts</a:t>
            </a:r>
          </a:p>
          <a:p>
            <a:r>
              <a:rPr lang="en-US" dirty="0"/>
              <a:t>3-D presentations of 2-D data</a:t>
            </a:r>
          </a:p>
          <a:p>
            <a:endParaRPr lang="en-US" sz="48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4434" name="Rectangle 2"/>
          <p:cNvSpPr>
            <a:spLocks noGrp="1" noChangeArrowheads="1"/>
          </p:cNvSpPr>
          <p:nvPr>
            <p:ph type="title"/>
          </p:nvPr>
        </p:nvSpPr>
        <p:spPr/>
        <p:txBody>
          <a:bodyPr/>
          <a:lstStyle/>
          <a:p>
            <a:r>
              <a:rPr lang="en-US"/>
              <a:t>OLAP</a:t>
            </a:r>
          </a:p>
        </p:txBody>
      </p:sp>
      <p:sp>
        <p:nvSpPr>
          <p:cNvPr id="914435"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On-Line Analytical Processing (OLAP) was proposed by E. F. Codd, the father of the relational database.</a:t>
            </a:r>
          </a:p>
          <a:p>
            <a:pPr>
              <a:lnSpc>
                <a:spcPct val="90000"/>
              </a:lnSpc>
              <a:spcBef>
                <a:spcPct val="15000"/>
              </a:spcBef>
            </a:pPr>
            <a:r>
              <a:rPr lang="en-US"/>
              <a:t>Relational databases put data into tables, while OLAP uses a multidimensional array representation. </a:t>
            </a:r>
          </a:p>
          <a:p>
            <a:pPr lvl="1">
              <a:lnSpc>
                <a:spcPct val="90000"/>
              </a:lnSpc>
              <a:spcBef>
                <a:spcPct val="15000"/>
              </a:spcBef>
            </a:pPr>
            <a:r>
              <a:rPr lang="en-US"/>
              <a:t>Such representations of data previously existed in statistics and other fields</a:t>
            </a:r>
          </a:p>
          <a:p>
            <a:pPr>
              <a:lnSpc>
                <a:spcPct val="90000"/>
              </a:lnSpc>
              <a:spcBef>
                <a:spcPct val="15000"/>
              </a:spcBef>
            </a:pPr>
            <a:r>
              <a:rPr lang="en-US"/>
              <a:t>There are a number of data analysis and data exploration operations that are easier with such a data representation.  </a:t>
            </a:r>
          </a:p>
          <a:p>
            <a:pPr lvl="2">
              <a:lnSpc>
                <a:spcPct val="90000"/>
              </a:lnSpc>
              <a:buFont typeface="Wingdings" charset="2"/>
              <a:buNone/>
            </a:pPr>
            <a:endParaRPr lang="en-US"/>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 Table and Dimension Tables</a:t>
            </a:r>
            <a:endParaRPr lang="en-US" dirty="0"/>
          </a:p>
        </p:txBody>
      </p:sp>
      <p:sp>
        <p:nvSpPr>
          <p:cNvPr id="4" name="Footer Placeholder 3"/>
          <p:cNvSpPr>
            <a:spLocks noGrp="1"/>
          </p:cNvSpPr>
          <p:nvPr>
            <p:ph type="ftr" sz="quarter" idx="4294967295"/>
          </p:nvPr>
        </p:nvSpPr>
        <p:spPr>
          <a:xfrm>
            <a:off x="3124200" y="6248400"/>
            <a:ext cx="2895600" cy="457200"/>
          </a:xfrm>
          <a:prstGeom prst="rect">
            <a:avLst/>
          </a:prstGeom>
        </p:spPr>
        <p:txBody>
          <a:bodyPr/>
          <a:lstStyle/>
          <a:p>
            <a:r>
              <a:rPr lang="en-US" smtClean="0"/>
              <a:t>(C) Vipin Kumar, Parallel Issues in Data Mining, VECPAR 2002</a:t>
            </a:r>
            <a:endParaRPr lang="en-US"/>
          </a:p>
        </p:txBody>
      </p:sp>
      <p:sp>
        <p:nvSpPr>
          <p:cNvPr id="5" name="Slide Number Placeholder 4"/>
          <p:cNvSpPr>
            <a:spLocks noGrp="1"/>
          </p:cNvSpPr>
          <p:nvPr>
            <p:ph type="sldNum" sz="quarter" idx="4294967295"/>
          </p:nvPr>
        </p:nvSpPr>
        <p:spPr>
          <a:xfrm>
            <a:off x="6553200" y="6248400"/>
            <a:ext cx="1905000" cy="457200"/>
          </a:xfrm>
          <a:prstGeom prst="rect">
            <a:avLst/>
          </a:prstGeom>
        </p:spPr>
        <p:txBody>
          <a:bodyPr/>
          <a:lstStyle/>
          <a:p>
            <a:fld id="{295D9DF5-A651-4F9E-AE00-BEF2C610B22C}" type="slidenum">
              <a:rPr lang="en-US" smtClean="0"/>
              <a:pPr/>
              <a:t>64</a:t>
            </a:fld>
            <a:endParaRPr lang="en-US"/>
          </a:p>
        </p:txBody>
      </p:sp>
      <p:pic>
        <p:nvPicPr>
          <p:cNvPr id="1091586" name="Picture 2"/>
          <p:cNvPicPr>
            <a:picLocks noGrp="1" noChangeAspect="1" noChangeArrowheads="1"/>
          </p:cNvPicPr>
          <p:nvPr>
            <p:ph idx="1"/>
          </p:nvPr>
        </p:nvPicPr>
        <p:blipFill>
          <a:blip r:embed="rId2" cstate="print"/>
          <a:srcRect/>
          <a:stretch>
            <a:fillRect/>
          </a:stretch>
        </p:blipFill>
        <p:spPr bwMode="auto">
          <a:xfrm>
            <a:off x="2438400" y="1577373"/>
            <a:ext cx="4474363" cy="459482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0402" name="Rectangle 2"/>
          <p:cNvSpPr>
            <a:spLocks noGrp="1" noChangeArrowheads="1"/>
          </p:cNvSpPr>
          <p:nvPr>
            <p:ph type="title"/>
          </p:nvPr>
        </p:nvSpPr>
        <p:spPr/>
        <p:txBody>
          <a:bodyPr/>
          <a:lstStyle/>
          <a:p>
            <a:r>
              <a:rPr lang="en-US"/>
              <a:t>Navigation using data cubes</a:t>
            </a:r>
          </a:p>
        </p:txBody>
      </p:sp>
      <p:sp>
        <p:nvSpPr>
          <p:cNvPr id="1510403" name="Rectangle 3"/>
          <p:cNvSpPr>
            <a:spLocks noChangeArrowheads="1"/>
          </p:cNvSpPr>
          <p:nvPr/>
        </p:nvSpPr>
        <p:spPr bwMode="auto">
          <a:xfrm>
            <a:off x="704850" y="6191250"/>
            <a:ext cx="8001000" cy="1828800"/>
          </a:xfrm>
          <a:prstGeom prst="rect">
            <a:avLst/>
          </a:prstGeom>
          <a:noFill/>
          <a:ln w="9525">
            <a:noFill/>
            <a:miter lim="800000"/>
            <a:headEnd/>
            <a:tailEnd/>
          </a:ln>
          <a:effectLst/>
        </p:spPr>
        <p:txBody>
          <a:bodyPr lIns="92075" tIns="46038" rIns="92075" bIns="46038"/>
          <a:lstStyle/>
          <a:p>
            <a:pPr>
              <a:buFont typeface="Monotype Sorts" pitchFamily="2" charset="2"/>
              <a:buNone/>
            </a:pPr>
            <a:endParaRPr lang="en-US" sz="2000"/>
          </a:p>
        </p:txBody>
      </p:sp>
      <p:sp>
        <p:nvSpPr>
          <p:cNvPr id="1510404" name="AutoShape 4"/>
          <p:cNvSpPr>
            <a:spLocks noChangeArrowheads="1"/>
          </p:cNvSpPr>
          <p:nvPr/>
        </p:nvSpPr>
        <p:spPr bwMode="auto">
          <a:xfrm>
            <a:off x="6378575" y="1485900"/>
            <a:ext cx="2403475" cy="657490"/>
          </a:xfrm>
          <a:prstGeom prst="wedgeRoundRectCallout">
            <a:avLst>
              <a:gd name="adj1" fmla="val -41671"/>
              <a:gd name="adj2" fmla="val 66667"/>
              <a:gd name="adj3" fmla="val 16667"/>
            </a:avLst>
          </a:prstGeom>
          <a:solidFill>
            <a:srgbClr val="CCFFCC"/>
          </a:solidFill>
          <a:ln w="12700">
            <a:solidFill>
              <a:schemeClr val="tx1"/>
            </a:solidFill>
            <a:miter lim="800000"/>
            <a:headEnd/>
            <a:tailEnd/>
          </a:ln>
          <a:effectLst/>
        </p:spPr>
        <p:txBody>
          <a:bodyPr wrap="none" lIns="90488" tIns="44450" rIns="90488" bIns="44450" anchor="ctr"/>
          <a:lstStyle/>
          <a:p>
            <a:pPr algn="ctr"/>
            <a:r>
              <a:rPr lang="en-US" sz="2000" b="1"/>
              <a:t>Total annual sales</a:t>
            </a:r>
          </a:p>
          <a:p>
            <a:pPr algn="ctr"/>
            <a:r>
              <a:rPr lang="en-US" sz="2000" b="1"/>
              <a:t>of  TV in U.S.A.</a:t>
            </a:r>
            <a:endParaRPr lang="en-US" b="1"/>
          </a:p>
        </p:txBody>
      </p:sp>
      <p:grpSp>
        <p:nvGrpSpPr>
          <p:cNvPr id="2" name="Group 5"/>
          <p:cNvGrpSpPr>
            <a:grpSpLocks/>
          </p:cNvGrpSpPr>
          <p:nvPr/>
        </p:nvGrpSpPr>
        <p:grpSpPr bwMode="auto">
          <a:xfrm>
            <a:off x="762000" y="1600200"/>
            <a:ext cx="7127875" cy="4760913"/>
            <a:chOff x="444" y="1008"/>
            <a:chExt cx="4490" cy="2999"/>
          </a:xfrm>
        </p:grpSpPr>
        <p:sp>
          <p:nvSpPr>
            <p:cNvPr id="1510406" name="Rectangle 6"/>
            <p:cNvSpPr>
              <a:spLocks noChangeArrowheads="1"/>
            </p:cNvSpPr>
            <p:nvPr/>
          </p:nvSpPr>
          <p:spPr bwMode="auto">
            <a:xfrm>
              <a:off x="2412" y="1008"/>
              <a:ext cx="498" cy="286"/>
            </a:xfrm>
            <a:prstGeom prst="rect">
              <a:avLst/>
            </a:prstGeom>
            <a:noFill/>
            <a:ln w="12700">
              <a:noFill/>
              <a:miter lim="800000"/>
              <a:headEnd/>
              <a:tailEnd/>
            </a:ln>
            <a:effectLst/>
          </p:spPr>
          <p:txBody>
            <a:bodyPr wrap="none" lIns="90488" tIns="44450" rIns="90488" bIns="44450">
              <a:spAutoFit/>
            </a:bodyPr>
            <a:lstStyle/>
            <a:p>
              <a:r>
                <a:rPr lang="en-US" b="1"/>
                <a:t>Date</a:t>
              </a:r>
            </a:p>
          </p:txBody>
        </p:sp>
        <p:sp>
          <p:nvSpPr>
            <p:cNvPr id="1510407" name="Rectangle 7"/>
            <p:cNvSpPr>
              <a:spLocks noChangeArrowheads="1"/>
            </p:cNvSpPr>
            <p:nvPr/>
          </p:nvSpPr>
          <p:spPr bwMode="auto">
            <a:xfrm rot="-2984941">
              <a:off x="276" y="1342"/>
              <a:ext cx="775" cy="286"/>
            </a:xfrm>
            <a:prstGeom prst="rect">
              <a:avLst/>
            </a:prstGeom>
            <a:noFill/>
            <a:ln w="12700">
              <a:noFill/>
              <a:miter lim="800000"/>
              <a:headEnd/>
              <a:tailEnd/>
            </a:ln>
            <a:effectLst/>
          </p:spPr>
          <p:txBody>
            <a:bodyPr wrap="none" lIns="90488" tIns="44450" rIns="90488" bIns="44450">
              <a:spAutoFit/>
            </a:bodyPr>
            <a:lstStyle/>
            <a:p>
              <a:r>
                <a:rPr lang="en-US" b="1"/>
                <a:t>Product</a:t>
              </a:r>
            </a:p>
          </p:txBody>
        </p:sp>
        <p:sp>
          <p:nvSpPr>
            <p:cNvPr id="1510408" name="Rectangle 8"/>
            <p:cNvSpPr>
              <a:spLocks noChangeArrowheads="1"/>
            </p:cNvSpPr>
            <p:nvPr/>
          </p:nvSpPr>
          <p:spPr bwMode="auto">
            <a:xfrm rot="-5400000">
              <a:off x="4378" y="2088"/>
              <a:ext cx="808" cy="286"/>
            </a:xfrm>
            <a:prstGeom prst="rect">
              <a:avLst/>
            </a:prstGeom>
            <a:noFill/>
            <a:ln w="12700">
              <a:noFill/>
              <a:miter lim="800000"/>
              <a:headEnd/>
              <a:tailEnd/>
            </a:ln>
            <a:effectLst/>
          </p:spPr>
          <p:txBody>
            <a:bodyPr wrap="none" lIns="90488" tIns="44450" rIns="90488" bIns="44450">
              <a:spAutoFit/>
            </a:bodyPr>
            <a:lstStyle/>
            <a:p>
              <a:r>
                <a:rPr lang="en-US" b="1"/>
                <a:t>Country</a:t>
              </a:r>
            </a:p>
          </p:txBody>
        </p:sp>
        <p:grpSp>
          <p:nvGrpSpPr>
            <p:cNvPr id="3" name="Group 9"/>
            <p:cNvGrpSpPr>
              <a:grpSpLocks/>
            </p:cNvGrpSpPr>
            <p:nvPr/>
          </p:nvGrpSpPr>
          <p:grpSpPr bwMode="auto">
            <a:xfrm>
              <a:off x="3604" y="3717"/>
              <a:ext cx="1330" cy="290"/>
              <a:chOff x="3508" y="3022"/>
              <a:chExt cx="1330" cy="290"/>
            </a:xfrm>
          </p:grpSpPr>
          <p:sp>
            <p:nvSpPr>
              <p:cNvPr id="1510410" name="WordArt 10"/>
              <p:cNvSpPr>
                <a:spLocks noChangeArrowheads="1" noChangeShapeType="1" noTextEdit="1"/>
              </p:cNvSpPr>
              <p:nvPr/>
            </p:nvSpPr>
            <p:spPr bwMode="auto">
              <a:xfrm>
                <a:off x="3854" y="3022"/>
                <a:ext cx="984" cy="290"/>
              </a:xfrm>
              <a:prstGeom prst="rect">
                <a:avLst/>
              </a:prstGeom>
            </p:spPr>
            <p:txBody>
              <a:bodyPr wrap="none" fromWordArt="1">
                <a:prstTxWarp prst="textPlain">
                  <a:avLst>
                    <a:gd name="adj" fmla="val 50000"/>
                  </a:avLst>
                </a:prstTxWarp>
              </a:bodyPr>
              <a:lstStyle/>
              <a:p>
                <a:pPr algn="ctr"/>
                <a:r>
                  <a:rPr lang="en-US" sz="3600" kern="1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outerShdw>
                    </a:effectLst>
                    <a:latin typeface="Impact"/>
                  </a:rPr>
                  <a:t>All, All, All</a:t>
                </a:r>
              </a:p>
            </p:txBody>
          </p:sp>
          <p:sp>
            <p:nvSpPr>
              <p:cNvPr id="1510411" name="AutoShape 11"/>
              <p:cNvSpPr>
                <a:spLocks noChangeArrowheads="1"/>
              </p:cNvSpPr>
              <p:nvPr/>
            </p:nvSpPr>
            <p:spPr bwMode="auto">
              <a:xfrm flipH="1">
                <a:off x="3508" y="3060"/>
                <a:ext cx="209" cy="187"/>
              </a:xfrm>
              <a:prstGeom prst="rightArrow">
                <a:avLst>
                  <a:gd name="adj1" fmla="val 50000"/>
                  <a:gd name="adj2" fmla="val 55888"/>
                </a:avLst>
              </a:prstGeom>
              <a:solidFill>
                <a:schemeClr val="tx1"/>
              </a:solidFill>
              <a:ln w="12700">
                <a:solidFill>
                  <a:schemeClr val="tx1"/>
                </a:solidFill>
                <a:miter lim="800000"/>
                <a:headEnd/>
                <a:tailEnd/>
              </a:ln>
              <a:effectLst/>
            </p:spPr>
            <p:txBody>
              <a:bodyPr wrap="none" anchor="ctr"/>
              <a:lstStyle/>
              <a:p>
                <a:endParaRPr lang="en-US"/>
              </a:p>
            </p:txBody>
          </p:sp>
        </p:grpSp>
        <p:sp>
          <p:nvSpPr>
            <p:cNvPr id="1510412" name="AutoShape 12"/>
            <p:cNvSpPr>
              <a:spLocks noChangeArrowheads="1"/>
            </p:cNvSpPr>
            <p:nvPr/>
          </p:nvSpPr>
          <p:spPr bwMode="auto">
            <a:xfrm>
              <a:off x="3473" y="2787"/>
              <a:ext cx="640" cy="563"/>
            </a:xfrm>
            <a:prstGeom prst="cube">
              <a:avLst>
                <a:gd name="adj" fmla="val 24995"/>
              </a:avLst>
            </a:prstGeom>
            <a:solidFill>
              <a:srgbClr val="339966"/>
            </a:solidFill>
            <a:ln w="12700">
              <a:solidFill>
                <a:schemeClr val="tx1"/>
              </a:solidFill>
              <a:miter lim="800000"/>
              <a:headEnd/>
              <a:tailEnd/>
            </a:ln>
            <a:effectLst/>
          </p:spPr>
          <p:txBody>
            <a:bodyPr wrap="none" anchor="ctr"/>
            <a:lstStyle/>
            <a:p>
              <a:endParaRPr lang="en-US"/>
            </a:p>
          </p:txBody>
        </p:sp>
        <p:sp>
          <p:nvSpPr>
            <p:cNvPr id="1510413" name="AutoShape 13"/>
            <p:cNvSpPr>
              <a:spLocks noChangeArrowheads="1"/>
            </p:cNvSpPr>
            <p:nvPr/>
          </p:nvSpPr>
          <p:spPr bwMode="auto">
            <a:xfrm>
              <a:off x="3473" y="2328"/>
              <a:ext cx="640" cy="564"/>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14" name="AutoShape 14"/>
            <p:cNvSpPr>
              <a:spLocks noChangeArrowheads="1"/>
            </p:cNvSpPr>
            <p:nvPr/>
          </p:nvSpPr>
          <p:spPr bwMode="auto">
            <a:xfrm>
              <a:off x="3473" y="1870"/>
              <a:ext cx="640" cy="563"/>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15" name="AutoShape 15"/>
            <p:cNvSpPr>
              <a:spLocks noChangeArrowheads="1"/>
            </p:cNvSpPr>
            <p:nvPr/>
          </p:nvSpPr>
          <p:spPr bwMode="auto">
            <a:xfrm>
              <a:off x="3296" y="2958"/>
              <a:ext cx="640" cy="564"/>
            </a:xfrm>
            <a:prstGeom prst="cube">
              <a:avLst>
                <a:gd name="adj" fmla="val 24995"/>
              </a:avLst>
            </a:prstGeom>
            <a:solidFill>
              <a:srgbClr val="339966"/>
            </a:solidFill>
            <a:ln w="12700">
              <a:solidFill>
                <a:schemeClr val="tx1"/>
              </a:solidFill>
              <a:miter lim="800000"/>
              <a:headEnd/>
              <a:tailEnd/>
            </a:ln>
            <a:effectLst/>
          </p:spPr>
          <p:txBody>
            <a:bodyPr wrap="none" anchor="ctr"/>
            <a:lstStyle/>
            <a:p>
              <a:endParaRPr lang="en-US"/>
            </a:p>
          </p:txBody>
        </p:sp>
        <p:sp>
          <p:nvSpPr>
            <p:cNvPr id="1510416" name="AutoShape 16"/>
            <p:cNvSpPr>
              <a:spLocks noChangeArrowheads="1"/>
            </p:cNvSpPr>
            <p:nvPr/>
          </p:nvSpPr>
          <p:spPr bwMode="auto">
            <a:xfrm>
              <a:off x="3296" y="2500"/>
              <a:ext cx="640" cy="563"/>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17" name="AutoShape 17"/>
            <p:cNvSpPr>
              <a:spLocks noChangeArrowheads="1"/>
            </p:cNvSpPr>
            <p:nvPr/>
          </p:nvSpPr>
          <p:spPr bwMode="auto">
            <a:xfrm>
              <a:off x="3296" y="2043"/>
              <a:ext cx="640" cy="562"/>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18" name="AutoShape 18"/>
            <p:cNvSpPr>
              <a:spLocks noChangeArrowheads="1"/>
            </p:cNvSpPr>
            <p:nvPr/>
          </p:nvSpPr>
          <p:spPr bwMode="auto">
            <a:xfrm>
              <a:off x="3118" y="3130"/>
              <a:ext cx="641" cy="563"/>
            </a:xfrm>
            <a:prstGeom prst="cube">
              <a:avLst>
                <a:gd name="adj" fmla="val 24995"/>
              </a:avLst>
            </a:prstGeom>
            <a:solidFill>
              <a:srgbClr val="339966"/>
            </a:solidFill>
            <a:ln w="12700">
              <a:solidFill>
                <a:schemeClr val="tx1"/>
              </a:solidFill>
              <a:miter lim="800000"/>
              <a:headEnd/>
              <a:tailEnd/>
            </a:ln>
            <a:effectLst/>
          </p:spPr>
          <p:txBody>
            <a:bodyPr wrap="none" anchor="ctr"/>
            <a:lstStyle/>
            <a:p>
              <a:endParaRPr lang="en-US"/>
            </a:p>
          </p:txBody>
        </p:sp>
        <p:sp>
          <p:nvSpPr>
            <p:cNvPr id="1510419" name="AutoShape 19"/>
            <p:cNvSpPr>
              <a:spLocks noChangeArrowheads="1"/>
            </p:cNvSpPr>
            <p:nvPr/>
          </p:nvSpPr>
          <p:spPr bwMode="auto">
            <a:xfrm>
              <a:off x="3118" y="2673"/>
              <a:ext cx="641" cy="562"/>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20" name="AutoShape 20"/>
            <p:cNvSpPr>
              <a:spLocks noChangeArrowheads="1"/>
            </p:cNvSpPr>
            <p:nvPr/>
          </p:nvSpPr>
          <p:spPr bwMode="auto">
            <a:xfrm>
              <a:off x="3118" y="2214"/>
              <a:ext cx="641" cy="564"/>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21" name="Rectangle 21"/>
            <p:cNvSpPr>
              <a:spLocks noChangeArrowheads="1"/>
            </p:cNvSpPr>
            <p:nvPr/>
          </p:nvSpPr>
          <p:spPr bwMode="auto">
            <a:xfrm>
              <a:off x="444" y="1866"/>
              <a:ext cx="416" cy="248"/>
            </a:xfrm>
            <a:prstGeom prst="rect">
              <a:avLst/>
            </a:prstGeom>
            <a:noFill/>
            <a:ln w="12700">
              <a:noFill/>
              <a:miter lim="800000"/>
              <a:headEnd/>
              <a:tailEnd/>
            </a:ln>
            <a:effectLst/>
          </p:spPr>
          <p:txBody>
            <a:bodyPr wrap="none" lIns="90488" tIns="44450" rIns="90488" bIns="44450">
              <a:spAutoFit/>
            </a:bodyPr>
            <a:lstStyle/>
            <a:p>
              <a:r>
                <a:rPr lang="en-US" sz="2000" i="1">
                  <a:latin typeface="Arial" charset="0"/>
                </a:rPr>
                <a:t>sum</a:t>
              </a:r>
              <a:endParaRPr lang="en-US" sz="1600" i="1">
                <a:latin typeface="Arial" charset="0"/>
              </a:endParaRPr>
            </a:p>
          </p:txBody>
        </p:sp>
        <p:sp>
          <p:nvSpPr>
            <p:cNvPr id="1510422" name="Rectangle 22"/>
            <p:cNvSpPr>
              <a:spLocks noChangeArrowheads="1"/>
            </p:cNvSpPr>
            <p:nvPr/>
          </p:nvSpPr>
          <p:spPr bwMode="auto">
            <a:xfrm>
              <a:off x="3616" y="1206"/>
              <a:ext cx="416" cy="248"/>
            </a:xfrm>
            <a:prstGeom prst="rect">
              <a:avLst/>
            </a:prstGeom>
            <a:noFill/>
            <a:ln w="12700">
              <a:noFill/>
              <a:miter lim="800000"/>
              <a:headEnd/>
              <a:tailEnd/>
            </a:ln>
            <a:effectLst/>
          </p:spPr>
          <p:txBody>
            <a:bodyPr wrap="none" lIns="90488" tIns="44450" rIns="90488" bIns="44450">
              <a:spAutoFit/>
            </a:bodyPr>
            <a:lstStyle/>
            <a:p>
              <a:r>
                <a:rPr lang="en-US" sz="2000" i="1">
                  <a:latin typeface="Arial" charset="0"/>
                </a:rPr>
                <a:t>sum</a:t>
              </a:r>
              <a:endParaRPr lang="en-US" sz="1600" i="1">
                <a:latin typeface="Arial" charset="0"/>
              </a:endParaRPr>
            </a:p>
          </p:txBody>
        </p:sp>
        <p:sp>
          <p:nvSpPr>
            <p:cNvPr id="1510423" name="AutoShape 23"/>
            <p:cNvSpPr>
              <a:spLocks noChangeArrowheads="1"/>
            </p:cNvSpPr>
            <p:nvPr/>
          </p:nvSpPr>
          <p:spPr bwMode="auto">
            <a:xfrm>
              <a:off x="1346" y="1428"/>
              <a:ext cx="641"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4" name="AutoShape 24"/>
            <p:cNvSpPr>
              <a:spLocks noChangeArrowheads="1"/>
            </p:cNvSpPr>
            <p:nvPr/>
          </p:nvSpPr>
          <p:spPr bwMode="auto">
            <a:xfrm>
              <a:off x="1170" y="1599"/>
              <a:ext cx="639" cy="564"/>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5" name="AutoShape 25"/>
            <p:cNvSpPr>
              <a:spLocks noChangeArrowheads="1"/>
            </p:cNvSpPr>
            <p:nvPr/>
          </p:nvSpPr>
          <p:spPr bwMode="auto">
            <a:xfrm>
              <a:off x="992" y="1771"/>
              <a:ext cx="640"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6" name="AutoShape 26"/>
            <p:cNvSpPr>
              <a:spLocks noChangeArrowheads="1"/>
            </p:cNvSpPr>
            <p:nvPr/>
          </p:nvSpPr>
          <p:spPr bwMode="auto">
            <a:xfrm>
              <a:off x="1879" y="1428"/>
              <a:ext cx="639"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7" name="AutoShape 27"/>
            <p:cNvSpPr>
              <a:spLocks noChangeArrowheads="1"/>
            </p:cNvSpPr>
            <p:nvPr/>
          </p:nvSpPr>
          <p:spPr bwMode="auto">
            <a:xfrm>
              <a:off x="1701" y="1599"/>
              <a:ext cx="641" cy="564"/>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8" name="AutoShape 28"/>
            <p:cNvSpPr>
              <a:spLocks noChangeArrowheads="1"/>
            </p:cNvSpPr>
            <p:nvPr/>
          </p:nvSpPr>
          <p:spPr bwMode="auto">
            <a:xfrm>
              <a:off x="1524" y="1771"/>
              <a:ext cx="641"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29" name="AutoShape 29"/>
            <p:cNvSpPr>
              <a:spLocks noChangeArrowheads="1"/>
            </p:cNvSpPr>
            <p:nvPr/>
          </p:nvSpPr>
          <p:spPr bwMode="auto">
            <a:xfrm>
              <a:off x="2410" y="1428"/>
              <a:ext cx="641"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0" name="AutoShape 30"/>
            <p:cNvSpPr>
              <a:spLocks noChangeArrowheads="1"/>
            </p:cNvSpPr>
            <p:nvPr/>
          </p:nvSpPr>
          <p:spPr bwMode="auto">
            <a:xfrm>
              <a:off x="2233" y="1599"/>
              <a:ext cx="641" cy="564"/>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1" name="AutoShape 31"/>
            <p:cNvSpPr>
              <a:spLocks noChangeArrowheads="1"/>
            </p:cNvSpPr>
            <p:nvPr/>
          </p:nvSpPr>
          <p:spPr bwMode="auto">
            <a:xfrm>
              <a:off x="2055" y="1771"/>
              <a:ext cx="641"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2" name="AutoShape 32"/>
            <p:cNvSpPr>
              <a:spLocks noChangeArrowheads="1"/>
            </p:cNvSpPr>
            <p:nvPr/>
          </p:nvSpPr>
          <p:spPr bwMode="auto">
            <a:xfrm>
              <a:off x="2942" y="1428"/>
              <a:ext cx="641"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3" name="AutoShape 33"/>
            <p:cNvSpPr>
              <a:spLocks noChangeArrowheads="1"/>
            </p:cNvSpPr>
            <p:nvPr/>
          </p:nvSpPr>
          <p:spPr bwMode="auto">
            <a:xfrm>
              <a:off x="2766" y="1599"/>
              <a:ext cx="639" cy="564"/>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4" name="AutoShape 34"/>
            <p:cNvSpPr>
              <a:spLocks noChangeArrowheads="1"/>
            </p:cNvSpPr>
            <p:nvPr/>
          </p:nvSpPr>
          <p:spPr bwMode="auto">
            <a:xfrm>
              <a:off x="2588" y="1771"/>
              <a:ext cx="639" cy="563"/>
            </a:xfrm>
            <a:prstGeom prst="cube">
              <a:avLst>
                <a:gd name="adj" fmla="val 24995"/>
              </a:avLst>
            </a:prstGeom>
            <a:solidFill>
              <a:schemeClr val="bg1"/>
            </a:solidFill>
            <a:ln w="12700">
              <a:solidFill>
                <a:schemeClr val="tx1"/>
              </a:solidFill>
              <a:miter lim="800000"/>
              <a:headEnd/>
              <a:tailEnd/>
            </a:ln>
            <a:effectLst/>
          </p:spPr>
          <p:txBody>
            <a:bodyPr wrap="none" anchor="ctr"/>
            <a:lstStyle/>
            <a:p>
              <a:endParaRPr lang="en-US"/>
            </a:p>
          </p:txBody>
        </p:sp>
        <p:sp>
          <p:nvSpPr>
            <p:cNvPr id="1510435" name="AutoShape 35"/>
            <p:cNvSpPr>
              <a:spLocks noChangeArrowheads="1"/>
            </p:cNvSpPr>
            <p:nvPr/>
          </p:nvSpPr>
          <p:spPr bwMode="auto">
            <a:xfrm>
              <a:off x="3475" y="1428"/>
              <a:ext cx="639" cy="563"/>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36" name="AutoShape 36"/>
            <p:cNvSpPr>
              <a:spLocks noChangeArrowheads="1"/>
            </p:cNvSpPr>
            <p:nvPr/>
          </p:nvSpPr>
          <p:spPr bwMode="auto">
            <a:xfrm>
              <a:off x="3297" y="1599"/>
              <a:ext cx="639" cy="564"/>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sp>
          <p:nvSpPr>
            <p:cNvPr id="1510437" name="AutoShape 37"/>
            <p:cNvSpPr>
              <a:spLocks noChangeArrowheads="1"/>
            </p:cNvSpPr>
            <p:nvPr/>
          </p:nvSpPr>
          <p:spPr bwMode="auto">
            <a:xfrm>
              <a:off x="3119" y="1771"/>
              <a:ext cx="641" cy="563"/>
            </a:xfrm>
            <a:prstGeom prst="cube">
              <a:avLst>
                <a:gd name="adj" fmla="val 24995"/>
              </a:avLst>
            </a:prstGeom>
            <a:solidFill>
              <a:srgbClr val="CCFFCC"/>
            </a:solidFill>
            <a:ln w="12700">
              <a:solidFill>
                <a:schemeClr val="tx1"/>
              </a:solidFill>
              <a:miter lim="800000"/>
              <a:headEnd/>
              <a:tailEnd/>
            </a:ln>
            <a:effectLst/>
          </p:spPr>
          <p:txBody>
            <a:bodyPr wrap="none" anchor="ctr"/>
            <a:lstStyle/>
            <a:p>
              <a:endParaRPr lang="en-US"/>
            </a:p>
          </p:txBody>
        </p:sp>
        <p:grpSp>
          <p:nvGrpSpPr>
            <p:cNvPr id="4" name="Group 38"/>
            <p:cNvGrpSpPr>
              <a:grpSpLocks/>
            </p:cNvGrpSpPr>
            <p:nvPr/>
          </p:nvGrpSpPr>
          <p:grpSpPr bwMode="auto">
            <a:xfrm>
              <a:off x="823" y="1926"/>
              <a:ext cx="2768" cy="1937"/>
              <a:chOff x="1388" y="1937"/>
              <a:chExt cx="2026" cy="1310"/>
            </a:xfrm>
          </p:grpSpPr>
          <p:sp>
            <p:nvSpPr>
              <p:cNvPr id="1510439" name="AutoShape 39"/>
              <p:cNvSpPr>
                <a:spLocks noChangeArrowheads="1"/>
              </p:cNvSpPr>
              <p:nvPr/>
            </p:nvSpPr>
            <p:spPr bwMode="auto">
              <a:xfrm>
                <a:off x="1388" y="2867"/>
                <a:ext cx="469" cy="380"/>
              </a:xfrm>
              <a:prstGeom prst="cube">
                <a:avLst>
                  <a:gd name="adj" fmla="val 24995"/>
                </a:avLst>
              </a:prstGeom>
              <a:solidFill>
                <a:srgbClr val="FF9966"/>
              </a:solidFill>
              <a:ln w="12700">
                <a:solidFill>
                  <a:schemeClr val="tx1"/>
                </a:solidFill>
                <a:miter lim="800000"/>
                <a:headEnd/>
                <a:tailEnd/>
              </a:ln>
              <a:effectLst/>
            </p:spPr>
            <p:txBody>
              <a:bodyPr wrap="none" anchor="ctr"/>
              <a:lstStyle/>
              <a:p>
                <a:endParaRPr lang="en-US"/>
              </a:p>
            </p:txBody>
          </p:sp>
          <p:sp>
            <p:nvSpPr>
              <p:cNvPr id="1510440" name="AutoShape 40"/>
              <p:cNvSpPr>
                <a:spLocks noChangeArrowheads="1"/>
              </p:cNvSpPr>
              <p:nvPr/>
            </p:nvSpPr>
            <p:spPr bwMode="auto">
              <a:xfrm>
                <a:off x="1778" y="2867"/>
                <a:ext cx="468" cy="380"/>
              </a:xfrm>
              <a:prstGeom prst="cube">
                <a:avLst>
                  <a:gd name="adj" fmla="val 24995"/>
                </a:avLst>
              </a:prstGeom>
              <a:solidFill>
                <a:srgbClr val="FF9966"/>
              </a:solidFill>
              <a:ln w="12700">
                <a:solidFill>
                  <a:schemeClr val="tx1"/>
                </a:solidFill>
                <a:miter lim="800000"/>
                <a:headEnd/>
                <a:tailEnd/>
              </a:ln>
              <a:effectLst/>
            </p:spPr>
            <p:txBody>
              <a:bodyPr wrap="none" anchor="ctr"/>
              <a:lstStyle/>
              <a:p>
                <a:endParaRPr lang="en-US"/>
              </a:p>
            </p:txBody>
          </p:sp>
          <p:sp>
            <p:nvSpPr>
              <p:cNvPr id="1510441" name="AutoShape 41"/>
              <p:cNvSpPr>
                <a:spLocks noChangeArrowheads="1"/>
              </p:cNvSpPr>
              <p:nvPr/>
            </p:nvSpPr>
            <p:spPr bwMode="auto">
              <a:xfrm>
                <a:off x="1388" y="2557"/>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2" name="AutoShape 42"/>
              <p:cNvSpPr>
                <a:spLocks noChangeArrowheads="1"/>
              </p:cNvSpPr>
              <p:nvPr/>
            </p:nvSpPr>
            <p:spPr bwMode="auto">
              <a:xfrm>
                <a:off x="1389" y="2258"/>
                <a:ext cx="469" cy="380"/>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3" name="AutoShape 43"/>
              <p:cNvSpPr>
                <a:spLocks noChangeArrowheads="1"/>
              </p:cNvSpPr>
              <p:nvPr/>
            </p:nvSpPr>
            <p:spPr bwMode="auto">
              <a:xfrm>
                <a:off x="1778" y="2557"/>
                <a:ext cx="468"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4" name="AutoShape 44"/>
              <p:cNvSpPr>
                <a:spLocks noChangeArrowheads="1"/>
              </p:cNvSpPr>
              <p:nvPr/>
            </p:nvSpPr>
            <p:spPr bwMode="auto">
              <a:xfrm>
                <a:off x="1778" y="2247"/>
                <a:ext cx="468"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5" name="AutoShape 45"/>
              <p:cNvSpPr>
                <a:spLocks noChangeArrowheads="1"/>
              </p:cNvSpPr>
              <p:nvPr/>
            </p:nvSpPr>
            <p:spPr bwMode="auto">
              <a:xfrm>
                <a:off x="2167" y="2867"/>
                <a:ext cx="469" cy="380"/>
              </a:xfrm>
              <a:prstGeom prst="cube">
                <a:avLst>
                  <a:gd name="adj" fmla="val 24995"/>
                </a:avLst>
              </a:prstGeom>
              <a:solidFill>
                <a:srgbClr val="FF9966"/>
              </a:solidFill>
              <a:ln w="12700">
                <a:solidFill>
                  <a:schemeClr val="tx1"/>
                </a:solidFill>
                <a:miter lim="800000"/>
                <a:headEnd/>
                <a:tailEnd/>
              </a:ln>
              <a:effectLst/>
            </p:spPr>
            <p:txBody>
              <a:bodyPr wrap="none" anchor="ctr"/>
              <a:lstStyle/>
              <a:p>
                <a:endParaRPr lang="en-US"/>
              </a:p>
            </p:txBody>
          </p:sp>
          <p:sp>
            <p:nvSpPr>
              <p:cNvPr id="1510446" name="AutoShape 46"/>
              <p:cNvSpPr>
                <a:spLocks noChangeArrowheads="1"/>
              </p:cNvSpPr>
              <p:nvPr/>
            </p:nvSpPr>
            <p:spPr bwMode="auto">
              <a:xfrm>
                <a:off x="2167" y="2557"/>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7" name="AutoShape 47"/>
              <p:cNvSpPr>
                <a:spLocks noChangeArrowheads="1"/>
              </p:cNvSpPr>
              <p:nvPr/>
            </p:nvSpPr>
            <p:spPr bwMode="auto">
              <a:xfrm>
                <a:off x="2167" y="2247"/>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48" name="AutoShape 48"/>
              <p:cNvSpPr>
                <a:spLocks noChangeArrowheads="1"/>
              </p:cNvSpPr>
              <p:nvPr/>
            </p:nvSpPr>
            <p:spPr bwMode="auto">
              <a:xfrm>
                <a:off x="2556" y="2867"/>
                <a:ext cx="469" cy="380"/>
              </a:xfrm>
              <a:prstGeom prst="cube">
                <a:avLst>
                  <a:gd name="adj" fmla="val 24995"/>
                </a:avLst>
              </a:prstGeom>
              <a:solidFill>
                <a:srgbClr val="FF9966"/>
              </a:solidFill>
              <a:ln w="12700">
                <a:solidFill>
                  <a:schemeClr val="tx1"/>
                </a:solidFill>
                <a:miter lim="800000"/>
                <a:headEnd/>
                <a:tailEnd/>
              </a:ln>
              <a:effectLst/>
            </p:spPr>
            <p:txBody>
              <a:bodyPr wrap="none" anchor="ctr"/>
              <a:lstStyle/>
              <a:p>
                <a:endParaRPr lang="en-US"/>
              </a:p>
            </p:txBody>
          </p:sp>
          <p:sp>
            <p:nvSpPr>
              <p:cNvPr id="1510449" name="AutoShape 49"/>
              <p:cNvSpPr>
                <a:spLocks noChangeArrowheads="1"/>
              </p:cNvSpPr>
              <p:nvPr/>
            </p:nvSpPr>
            <p:spPr bwMode="auto">
              <a:xfrm>
                <a:off x="2556" y="2557"/>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0" name="AutoShape 50"/>
              <p:cNvSpPr>
                <a:spLocks noChangeArrowheads="1"/>
              </p:cNvSpPr>
              <p:nvPr/>
            </p:nvSpPr>
            <p:spPr bwMode="auto">
              <a:xfrm>
                <a:off x="2556" y="2247"/>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1" name="AutoShape 51"/>
              <p:cNvSpPr>
                <a:spLocks noChangeArrowheads="1"/>
              </p:cNvSpPr>
              <p:nvPr/>
            </p:nvSpPr>
            <p:spPr bwMode="auto">
              <a:xfrm>
                <a:off x="2946" y="2867"/>
                <a:ext cx="468" cy="380"/>
              </a:xfrm>
              <a:prstGeom prst="cube">
                <a:avLst>
                  <a:gd name="adj" fmla="val 24995"/>
                </a:avLst>
              </a:prstGeom>
              <a:solidFill>
                <a:srgbClr val="003366"/>
              </a:solidFill>
              <a:ln w="12700">
                <a:solidFill>
                  <a:schemeClr val="tx1"/>
                </a:solidFill>
                <a:miter lim="800000"/>
                <a:headEnd/>
                <a:tailEnd/>
              </a:ln>
              <a:effectLst/>
            </p:spPr>
            <p:txBody>
              <a:bodyPr wrap="none" anchor="ctr"/>
              <a:lstStyle/>
              <a:p>
                <a:endParaRPr lang="en-US"/>
              </a:p>
            </p:txBody>
          </p:sp>
          <p:sp>
            <p:nvSpPr>
              <p:cNvPr id="1510452" name="AutoShape 52"/>
              <p:cNvSpPr>
                <a:spLocks noChangeArrowheads="1"/>
              </p:cNvSpPr>
              <p:nvPr/>
            </p:nvSpPr>
            <p:spPr bwMode="auto">
              <a:xfrm>
                <a:off x="2946" y="2557"/>
                <a:ext cx="468" cy="381"/>
              </a:xfrm>
              <a:prstGeom prst="cube">
                <a:avLst>
                  <a:gd name="adj" fmla="val 24995"/>
                </a:avLst>
              </a:prstGeom>
              <a:solidFill>
                <a:srgbClr val="969696"/>
              </a:solidFill>
              <a:ln w="12700">
                <a:solidFill>
                  <a:schemeClr val="tx1"/>
                </a:solidFill>
                <a:miter lim="800000"/>
                <a:headEnd/>
                <a:tailEnd/>
              </a:ln>
              <a:effectLst/>
            </p:spPr>
            <p:txBody>
              <a:bodyPr wrap="none" anchor="ctr"/>
              <a:lstStyle/>
              <a:p>
                <a:endParaRPr lang="en-US"/>
              </a:p>
            </p:txBody>
          </p:sp>
          <p:sp>
            <p:nvSpPr>
              <p:cNvPr id="1510453" name="AutoShape 53"/>
              <p:cNvSpPr>
                <a:spLocks noChangeArrowheads="1"/>
              </p:cNvSpPr>
              <p:nvPr/>
            </p:nvSpPr>
            <p:spPr bwMode="auto">
              <a:xfrm>
                <a:off x="2946" y="2247"/>
                <a:ext cx="468" cy="381"/>
              </a:xfrm>
              <a:prstGeom prst="cube">
                <a:avLst>
                  <a:gd name="adj" fmla="val 24995"/>
                </a:avLst>
              </a:prstGeom>
              <a:solidFill>
                <a:srgbClr val="969696"/>
              </a:solidFill>
              <a:ln w="12700">
                <a:solidFill>
                  <a:schemeClr val="tx1"/>
                </a:solidFill>
                <a:miter lim="800000"/>
                <a:headEnd/>
                <a:tailEnd/>
              </a:ln>
              <a:effectLst/>
            </p:spPr>
            <p:txBody>
              <a:bodyPr wrap="none" anchor="ctr"/>
              <a:lstStyle/>
              <a:p>
                <a:endParaRPr lang="en-US"/>
              </a:p>
            </p:txBody>
          </p:sp>
          <p:sp>
            <p:nvSpPr>
              <p:cNvPr id="1510454" name="AutoShape 54"/>
              <p:cNvSpPr>
                <a:spLocks noChangeArrowheads="1"/>
              </p:cNvSpPr>
              <p:nvPr/>
            </p:nvSpPr>
            <p:spPr bwMode="auto">
              <a:xfrm>
                <a:off x="1389" y="1948"/>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5" name="AutoShape 55"/>
              <p:cNvSpPr>
                <a:spLocks noChangeArrowheads="1"/>
              </p:cNvSpPr>
              <p:nvPr/>
            </p:nvSpPr>
            <p:spPr bwMode="auto">
              <a:xfrm>
                <a:off x="1779" y="1948"/>
                <a:ext cx="468"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6" name="AutoShape 56"/>
              <p:cNvSpPr>
                <a:spLocks noChangeArrowheads="1"/>
              </p:cNvSpPr>
              <p:nvPr/>
            </p:nvSpPr>
            <p:spPr bwMode="auto">
              <a:xfrm>
                <a:off x="2168" y="1948"/>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7" name="AutoShape 57"/>
              <p:cNvSpPr>
                <a:spLocks noChangeArrowheads="1"/>
              </p:cNvSpPr>
              <p:nvPr/>
            </p:nvSpPr>
            <p:spPr bwMode="auto">
              <a:xfrm>
                <a:off x="2557" y="1948"/>
                <a:ext cx="469" cy="381"/>
              </a:xfrm>
              <a:prstGeom prst="cube">
                <a:avLst>
                  <a:gd name="adj" fmla="val 24995"/>
                </a:avLst>
              </a:prstGeom>
              <a:solidFill>
                <a:srgbClr val="FFCC99"/>
              </a:solidFill>
              <a:ln w="12700">
                <a:solidFill>
                  <a:schemeClr val="tx1"/>
                </a:solidFill>
                <a:miter lim="800000"/>
                <a:headEnd/>
                <a:tailEnd/>
              </a:ln>
              <a:effectLst/>
            </p:spPr>
            <p:txBody>
              <a:bodyPr wrap="none" anchor="ctr"/>
              <a:lstStyle/>
              <a:p>
                <a:endParaRPr lang="en-US"/>
              </a:p>
            </p:txBody>
          </p:sp>
          <p:sp>
            <p:nvSpPr>
              <p:cNvPr id="1510458" name="AutoShape 58"/>
              <p:cNvSpPr>
                <a:spLocks noChangeArrowheads="1"/>
              </p:cNvSpPr>
              <p:nvPr/>
            </p:nvSpPr>
            <p:spPr bwMode="auto">
              <a:xfrm>
                <a:off x="2946" y="1937"/>
                <a:ext cx="468" cy="381"/>
              </a:xfrm>
              <a:prstGeom prst="cube">
                <a:avLst>
                  <a:gd name="adj" fmla="val 24995"/>
                </a:avLst>
              </a:prstGeom>
              <a:solidFill>
                <a:srgbClr val="969696"/>
              </a:solidFill>
              <a:ln w="12700">
                <a:solidFill>
                  <a:schemeClr val="tx1"/>
                </a:solidFill>
                <a:miter lim="800000"/>
                <a:headEnd/>
                <a:tailEnd/>
              </a:ln>
              <a:effectLst/>
            </p:spPr>
            <p:txBody>
              <a:bodyPr wrap="none" anchor="ctr"/>
              <a:lstStyle/>
              <a:p>
                <a:pPr algn="ctr"/>
                <a:endParaRPr lang="en-US" b="1"/>
              </a:p>
            </p:txBody>
          </p:sp>
        </p:grpSp>
        <p:sp>
          <p:nvSpPr>
            <p:cNvPr id="1510459" name="Rectangle 59"/>
            <p:cNvSpPr>
              <a:spLocks noChangeArrowheads="1"/>
            </p:cNvSpPr>
            <p:nvPr/>
          </p:nvSpPr>
          <p:spPr bwMode="auto">
            <a:xfrm>
              <a:off x="2468" y="1182"/>
              <a:ext cx="769" cy="210"/>
            </a:xfrm>
            <a:prstGeom prst="rect">
              <a:avLst/>
            </a:prstGeom>
            <a:noFill/>
            <a:ln w="12700">
              <a:noFill/>
              <a:miter lim="800000"/>
              <a:headEnd/>
              <a:tailEnd/>
            </a:ln>
            <a:effectLst/>
          </p:spPr>
          <p:txBody>
            <a:bodyPr lIns="90488" tIns="44450" rIns="90488" bIns="44450">
              <a:spAutoFit/>
            </a:bodyPr>
            <a:lstStyle/>
            <a:p>
              <a:r>
                <a:rPr lang="en-US" sz="1600" i="1">
                  <a:latin typeface="Arial" charset="0"/>
                </a:rPr>
                <a:t> </a:t>
              </a:r>
            </a:p>
          </p:txBody>
        </p:sp>
        <p:sp>
          <p:nvSpPr>
            <p:cNvPr id="1510460" name="Text Box 60"/>
            <p:cNvSpPr txBox="1">
              <a:spLocks noChangeArrowheads="1"/>
            </p:cNvSpPr>
            <p:nvPr/>
          </p:nvSpPr>
          <p:spPr bwMode="auto">
            <a:xfrm>
              <a:off x="1103" y="1300"/>
              <a:ext cx="330" cy="250"/>
            </a:xfrm>
            <a:prstGeom prst="rect">
              <a:avLst/>
            </a:prstGeom>
            <a:noFill/>
            <a:ln w="9525">
              <a:noFill/>
              <a:miter lim="800000"/>
              <a:headEnd/>
              <a:tailEnd/>
            </a:ln>
            <a:effectLst/>
          </p:spPr>
          <p:txBody>
            <a:bodyPr wrap="none">
              <a:spAutoFit/>
            </a:bodyPr>
            <a:lstStyle/>
            <a:p>
              <a:pPr algn="ctr"/>
              <a:r>
                <a:rPr lang="en-US" sz="2000"/>
                <a:t>TV</a:t>
              </a:r>
              <a:endParaRPr lang="en-US"/>
            </a:p>
          </p:txBody>
        </p:sp>
        <p:sp>
          <p:nvSpPr>
            <p:cNvPr id="1510461" name="Text Box 61"/>
            <p:cNvSpPr txBox="1">
              <a:spLocks noChangeArrowheads="1"/>
            </p:cNvSpPr>
            <p:nvPr/>
          </p:nvSpPr>
          <p:spPr bwMode="auto">
            <a:xfrm>
              <a:off x="679" y="1669"/>
              <a:ext cx="446" cy="250"/>
            </a:xfrm>
            <a:prstGeom prst="rect">
              <a:avLst/>
            </a:prstGeom>
            <a:noFill/>
            <a:ln w="9525">
              <a:noFill/>
              <a:miter lim="800000"/>
              <a:headEnd/>
              <a:tailEnd/>
            </a:ln>
            <a:effectLst/>
          </p:spPr>
          <p:txBody>
            <a:bodyPr wrap="none">
              <a:spAutoFit/>
            </a:bodyPr>
            <a:lstStyle/>
            <a:p>
              <a:pPr algn="ctr"/>
              <a:r>
                <a:rPr lang="en-US" sz="2000"/>
                <a:t>VCR</a:t>
              </a:r>
              <a:endParaRPr lang="en-US"/>
            </a:p>
          </p:txBody>
        </p:sp>
        <p:sp>
          <p:nvSpPr>
            <p:cNvPr id="1510462" name="Text Box 62"/>
            <p:cNvSpPr txBox="1">
              <a:spLocks noChangeArrowheads="1"/>
            </p:cNvSpPr>
            <p:nvPr/>
          </p:nvSpPr>
          <p:spPr bwMode="auto">
            <a:xfrm>
              <a:off x="941" y="1492"/>
              <a:ext cx="312" cy="250"/>
            </a:xfrm>
            <a:prstGeom prst="rect">
              <a:avLst/>
            </a:prstGeom>
            <a:noFill/>
            <a:ln w="9525">
              <a:noFill/>
              <a:miter lim="800000"/>
              <a:headEnd/>
              <a:tailEnd/>
            </a:ln>
            <a:effectLst/>
          </p:spPr>
          <p:txBody>
            <a:bodyPr wrap="none">
              <a:spAutoFit/>
            </a:bodyPr>
            <a:lstStyle/>
            <a:p>
              <a:pPr algn="ctr"/>
              <a:r>
                <a:rPr lang="en-US" sz="2000"/>
                <a:t>PC</a:t>
              </a:r>
              <a:endParaRPr lang="en-US"/>
            </a:p>
          </p:txBody>
        </p:sp>
        <p:sp>
          <p:nvSpPr>
            <p:cNvPr id="1510463" name="Text Box 63"/>
            <p:cNvSpPr txBox="1">
              <a:spLocks noChangeArrowheads="1"/>
            </p:cNvSpPr>
            <p:nvPr/>
          </p:nvSpPr>
          <p:spPr bwMode="auto">
            <a:xfrm>
              <a:off x="1472" y="1197"/>
              <a:ext cx="409" cy="250"/>
            </a:xfrm>
            <a:prstGeom prst="rect">
              <a:avLst/>
            </a:prstGeom>
            <a:noFill/>
            <a:ln w="9525">
              <a:noFill/>
              <a:miter lim="800000"/>
              <a:headEnd/>
              <a:tailEnd/>
            </a:ln>
            <a:effectLst/>
          </p:spPr>
          <p:txBody>
            <a:bodyPr wrap="none">
              <a:spAutoFit/>
            </a:bodyPr>
            <a:lstStyle/>
            <a:p>
              <a:pPr algn="ctr"/>
              <a:r>
                <a:rPr lang="en-US" sz="2000"/>
                <a:t>1Qtr</a:t>
              </a:r>
              <a:endParaRPr lang="en-US"/>
            </a:p>
          </p:txBody>
        </p:sp>
        <p:sp>
          <p:nvSpPr>
            <p:cNvPr id="1510464" name="Text Box 64"/>
            <p:cNvSpPr txBox="1">
              <a:spLocks noChangeArrowheads="1"/>
            </p:cNvSpPr>
            <p:nvPr/>
          </p:nvSpPr>
          <p:spPr bwMode="auto">
            <a:xfrm>
              <a:off x="2036" y="1185"/>
              <a:ext cx="409" cy="250"/>
            </a:xfrm>
            <a:prstGeom prst="rect">
              <a:avLst/>
            </a:prstGeom>
            <a:noFill/>
            <a:ln w="9525">
              <a:noFill/>
              <a:miter lim="800000"/>
              <a:headEnd/>
              <a:tailEnd/>
            </a:ln>
            <a:effectLst/>
          </p:spPr>
          <p:txBody>
            <a:bodyPr wrap="none">
              <a:spAutoFit/>
            </a:bodyPr>
            <a:lstStyle/>
            <a:p>
              <a:pPr algn="ctr"/>
              <a:r>
                <a:rPr lang="en-US" sz="2000"/>
                <a:t>2Qtr</a:t>
              </a:r>
              <a:endParaRPr lang="en-US"/>
            </a:p>
          </p:txBody>
        </p:sp>
        <p:sp>
          <p:nvSpPr>
            <p:cNvPr id="1510465" name="Text Box 65"/>
            <p:cNvSpPr txBox="1">
              <a:spLocks noChangeArrowheads="1"/>
            </p:cNvSpPr>
            <p:nvPr/>
          </p:nvSpPr>
          <p:spPr bwMode="auto">
            <a:xfrm>
              <a:off x="2528" y="1209"/>
              <a:ext cx="409" cy="250"/>
            </a:xfrm>
            <a:prstGeom prst="rect">
              <a:avLst/>
            </a:prstGeom>
            <a:noFill/>
            <a:ln w="9525">
              <a:noFill/>
              <a:miter lim="800000"/>
              <a:headEnd/>
              <a:tailEnd/>
            </a:ln>
            <a:effectLst/>
          </p:spPr>
          <p:txBody>
            <a:bodyPr wrap="none">
              <a:spAutoFit/>
            </a:bodyPr>
            <a:lstStyle/>
            <a:p>
              <a:pPr algn="ctr"/>
              <a:r>
                <a:rPr lang="en-US" sz="2000"/>
                <a:t>3Qtr</a:t>
              </a:r>
              <a:endParaRPr lang="en-US"/>
            </a:p>
          </p:txBody>
        </p:sp>
        <p:sp>
          <p:nvSpPr>
            <p:cNvPr id="1510466" name="Text Box 66"/>
            <p:cNvSpPr txBox="1">
              <a:spLocks noChangeArrowheads="1"/>
            </p:cNvSpPr>
            <p:nvPr/>
          </p:nvSpPr>
          <p:spPr bwMode="auto">
            <a:xfrm>
              <a:off x="3104" y="1221"/>
              <a:ext cx="409" cy="250"/>
            </a:xfrm>
            <a:prstGeom prst="rect">
              <a:avLst/>
            </a:prstGeom>
            <a:noFill/>
            <a:ln w="9525">
              <a:noFill/>
              <a:miter lim="800000"/>
              <a:headEnd/>
              <a:tailEnd/>
            </a:ln>
            <a:effectLst/>
          </p:spPr>
          <p:txBody>
            <a:bodyPr wrap="none">
              <a:spAutoFit/>
            </a:bodyPr>
            <a:lstStyle/>
            <a:p>
              <a:pPr algn="ctr"/>
              <a:r>
                <a:rPr lang="en-US" sz="2000"/>
                <a:t>4Qtr</a:t>
              </a:r>
              <a:endParaRPr lang="en-US"/>
            </a:p>
          </p:txBody>
        </p:sp>
        <p:sp>
          <p:nvSpPr>
            <p:cNvPr id="1510467" name="Text Box 67"/>
            <p:cNvSpPr txBox="1">
              <a:spLocks noChangeArrowheads="1"/>
            </p:cNvSpPr>
            <p:nvPr/>
          </p:nvSpPr>
          <p:spPr bwMode="auto">
            <a:xfrm>
              <a:off x="4085" y="1482"/>
              <a:ext cx="517" cy="250"/>
            </a:xfrm>
            <a:prstGeom prst="rect">
              <a:avLst/>
            </a:prstGeom>
            <a:noFill/>
            <a:ln w="9525">
              <a:noFill/>
              <a:miter lim="800000"/>
              <a:headEnd/>
              <a:tailEnd/>
            </a:ln>
            <a:effectLst/>
          </p:spPr>
          <p:txBody>
            <a:bodyPr wrap="none">
              <a:spAutoFit/>
            </a:bodyPr>
            <a:lstStyle/>
            <a:p>
              <a:pPr algn="ctr">
                <a:spcBef>
                  <a:spcPct val="50000"/>
                </a:spcBef>
              </a:pPr>
              <a:r>
                <a:rPr lang="en-US" sz="2000"/>
                <a:t>U.S.A</a:t>
              </a:r>
              <a:endParaRPr lang="en-US"/>
            </a:p>
          </p:txBody>
        </p:sp>
        <p:sp>
          <p:nvSpPr>
            <p:cNvPr id="1510468" name="Text Box 68"/>
            <p:cNvSpPr txBox="1">
              <a:spLocks noChangeArrowheads="1"/>
            </p:cNvSpPr>
            <p:nvPr/>
          </p:nvSpPr>
          <p:spPr bwMode="auto">
            <a:xfrm>
              <a:off x="4034" y="1974"/>
              <a:ext cx="596" cy="250"/>
            </a:xfrm>
            <a:prstGeom prst="rect">
              <a:avLst/>
            </a:prstGeom>
            <a:noFill/>
            <a:ln w="9525">
              <a:noFill/>
              <a:miter lim="800000"/>
              <a:headEnd/>
              <a:tailEnd/>
            </a:ln>
            <a:effectLst/>
          </p:spPr>
          <p:txBody>
            <a:bodyPr wrap="none">
              <a:spAutoFit/>
            </a:bodyPr>
            <a:lstStyle/>
            <a:p>
              <a:pPr algn="ctr">
                <a:spcBef>
                  <a:spcPct val="50000"/>
                </a:spcBef>
              </a:pPr>
              <a:r>
                <a:rPr lang="en-US" sz="2000"/>
                <a:t>Canada</a:t>
              </a:r>
              <a:endParaRPr lang="en-US"/>
            </a:p>
          </p:txBody>
        </p:sp>
        <p:sp>
          <p:nvSpPr>
            <p:cNvPr id="1510469" name="Text Box 69"/>
            <p:cNvSpPr txBox="1">
              <a:spLocks noChangeArrowheads="1"/>
            </p:cNvSpPr>
            <p:nvPr/>
          </p:nvSpPr>
          <p:spPr bwMode="auto">
            <a:xfrm>
              <a:off x="4054" y="2394"/>
              <a:ext cx="604" cy="250"/>
            </a:xfrm>
            <a:prstGeom prst="rect">
              <a:avLst/>
            </a:prstGeom>
            <a:noFill/>
            <a:ln w="9525">
              <a:noFill/>
              <a:miter lim="800000"/>
              <a:headEnd/>
              <a:tailEnd/>
            </a:ln>
            <a:effectLst/>
          </p:spPr>
          <p:txBody>
            <a:bodyPr wrap="none">
              <a:spAutoFit/>
            </a:bodyPr>
            <a:lstStyle/>
            <a:p>
              <a:pPr algn="ctr">
                <a:spcBef>
                  <a:spcPct val="50000"/>
                </a:spcBef>
              </a:pPr>
              <a:r>
                <a:rPr lang="en-US" sz="2000"/>
                <a:t>Mexico</a:t>
              </a:r>
              <a:endParaRPr lang="en-US"/>
            </a:p>
          </p:txBody>
        </p:sp>
        <p:sp>
          <p:nvSpPr>
            <p:cNvPr id="1510470" name="Text Box 70"/>
            <p:cNvSpPr txBox="1">
              <a:spLocks noChangeArrowheads="1"/>
            </p:cNvSpPr>
            <p:nvPr/>
          </p:nvSpPr>
          <p:spPr bwMode="auto">
            <a:xfrm>
              <a:off x="4180" y="2874"/>
              <a:ext cx="374" cy="250"/>
            </a:xfrm>
            <a:prstGeom prst="rect">
              <a:avLst/>
            </a:prstGeom>
            <a:noFill/>
            <a:ln w="9525">
              <a:noFill/>
              <a:miter lim="800000"/>
              <a:headEnd/>
              <a:tailEnd/>
            </a:ln>
            <a:effectLst/>
          </p:spPr>
          <p:txBody>
            <a:bodyPr wrap="none">
              <a:spAutoFit/>
            </a:bodyPr>
            <a:lstStyle/>
            <a:p>
              <a:pPr algn="ctr">
                <a:spcBef>
                  <a:spcPct val="50000"/>
                </a:spcBef>
              </a:pPr>
              <a:r>
                <a:rPr lang="en-US" sz="2000" i="1"/>
                <a:t>sum</a:t>
              </a:r>
              <a:endParaRPr lang="en-US"/>
            </a:p>
          </p:txBody>
        </p:sp>
      </p:gr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11426" name="Rectangle 2"/>
          <p:cNvSpPr>
            <a:spLocks noGrp="1" noChangeArrowheads="1"/>
          </p:cNvSpPr>
          <p:nvPr>
            <p:ph type="title"/>
          </p:nvPr>
        </p:nvSpPr>
        <p:spPr/>
        <p:txBody>
          <a:bodyPr/>
          <a:lstStyle/>
          <a:p>
            <a:r>
              <a:rPr lang="en-US"/>
              <a:t>Data cube navigation operations</a:t>
            </a:r>
          </a:p>
        </p:txBody>
      </p:sp>
      <p:sp>
        <p:nvSpPr>
          <p:cNvPr id="1511427" name="Rectangle 3"/>
          <p:cNvSpPr>
            <a:spLocks noGrp="1" noChangeArrowheads="1"/>
          </p:cNvSpPr>
          <p:nvPr>
            <p:ph type="body" idx="1"/>
          </p:nvPr>
        </p:nvSpPr>
        <p:spPr/>
        <p:txBody>
          <a:bodyPr/>
          <a:lstStyle/>
          <a:p>
            <a:pPr>
              <a:lnSpc>
                <a:spcPct val="90000"/>
              </a:lnSpc>
            </a:pPr>
            <a:r>
              <a:rPr lang="en-US" sz="2400"/>
              <a:t>Roll up (drill-up): summarize data</a:t>
            </a:r>
          </a:p>
          <a:p>
            <a:pPr lvl="1">
              <a:lnSpc>
                <a:spcPct val="90000"/>
              </a:lnSpc>
            </a:pPr>
            <a:r>
              <a:rPr lang="en-US" sz="2000"/>
              <a:t>by climbing up hierarchy or by dimension reduction</a:t>
            </a:r>
          </a:p>
          <a:p>
            <a:pPr>
              <a:lnSpc>
                <a:spcPct val="90000"/>
              </a:lnSpc>
            </a:pPr>
            <a:r>
              <a:rPr lang="en-US" sz="2400"/>
              <a:t>Drill down (roll down): reverse of roll-up</a:t>
            </a:r>
          </a:p>
          <a:p>
            <a:pPr lvl="1">
              <a:lnSpc>
                <a:spcPct val="90000"/>
              </a:lnSpc>
            </a:pPr>
            <a:r>
              <a:rPr lang="en-US" sz="2000"/>
              <a:t>from higher level summary to lower level summary or detailed data, or introducing new dimensions</a:t>
            </a:r>
          </a:p>
          <a:p>
            <a:pPr>
              <a:lnSpc>
                <a:spcPct val="90000"/>
              </a:lnSpc>
            </a:pPr>
            <a:r>
              <a:rPr lang="en-US" sz="2400"/>
              <a:t>Slice and dice: </a:t>
            </a:r>
          </a:p>
          <a:p>
            <a:pPr lvl="1">
              <a:lnSpc>
                <a:spcPct val="90000"/>
              </a:lnSpc>
            </a:pPr>
            <a:r>
              <a:rPr lang="en-US" sz="2000"/>
              <a:t>project and select </a:t>
            </a:r>
          </a:p>
          <a:p>
            <a:pPr>
              <a:lnSpc>
                <a:spcPct val="90000"/>
              </a:lnSpc>
            </a:pPr>
            <a:r>
              <a:rPr lang="en-US" sz="2400"/>
              <a:t>Pivot (rotate): </a:t>
            </a:r>
          </a:p>
          <a:p>
            <a:pPr lvl="1">
              <a:lnSpc>
                <a:spcPct val="90000"/>
              </a:lnSpc>
            </a:pPr>
            <a:r>
              <a:rPr lang="en-US" sz="2000"/>
              <a:t>reorient the cube, visualization, 3D to series of 2D planes.</a:t>
            </a:r>
          </a:p>
          <a:p>
            <a:pPr>
              <a:lnSpc>
                <a:spcPct val="90000"/>
              </a:lnSpc>
            </a:pPr>
            <a:r>
              <a:rPr lang="en-US" sz="2400"/>
              <a:t>Other operations</a:t>
            </a:r>
          </a:p>
          <a:p>
            <a:pPr lvl="1">
              <a:lnSpc>
                <a:spcPct val="90000"/>
              </a:lnSpc>
            </a:pPr>
            <a:r>
              <a:rPr lang="en-US" sz="2000"/>
              <a:t>drill across: involving (across) more than one fact table</a:t>
            </a:r>
          </a:p>
          <a:p>
            <a:pPr lvl="1">
              <a:lnSpc>
                <a:spcPct val="90000"/>
              </a:lnSpc>
            </a:pPr>
            <a:r>
              <a:rPr lang="en-US" sz="2000"/>
              <a:t>drill through: through the bottom level of the cube to its back-end relational tables (using SQL)</a:t>
            </a: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6482" name="Rectangle 2"/>
          <p:cNvSpPr>
            <a:spLocks noGrp="1" noChangeArrowheads="1"/>
          </p:cNvSpPr>
          <p:nvPr>
            <p:ph type="title"/>
          </p:nvPr>
        </p:nvSpPr>
        <p:spPr/>
        <p:txBody>
          <a:bodyPr/>
          <a:lstStyle/>
          <a:p>
            <a:r>
              <a:rPr lang="en-US"/>
              <a:t>Creating a Multidimensional Array</a:t>
            </a:r>
          </a:p>
        </p:txBody>
      </p:sp>
      <p:sp>
        <p:nvSpPr>
          <p:cNvPr id="916483"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Two key steps in converting tabular data into a multidimensional array.</a:t>
            </a:r>
          </a:p>
          <a:p>
            <a:pPr marL="749300" lvl="1">
              <a:lnSpc>
                <a:spcPct val="90000"/>
              </a:lnSpc>
              <a:spcBef>
                <a:spcPct val="15000"/>
              </a:spcBef>
            </a:pPr>
            <a:r>
              <a:rPr lang="en-US"/>
              <a:t>First, identify which attributes are to be the dimensions and which attribute is to be the target attribute whose values appear as entries in the multidimensional array.</a:t>
            </a:r>
          </a:p>
          <a:p>
            <a:pPr marL="1206500" lvl="2" indent="-292100">
              <a:lnSpc>
                <a:spcPct val="90000"/>
              </a:lnSpc>
              <a:spcBef>
                <a:spcPct val="15000"/>
              </a:spcBef>
            </a:pPr>
            <a:r>
              <a:rPr lang="en-US"/>
              <a:t>The attributes used as dimensions must have discrete values</a:t>
            </a:r>
          </a:p>
          <a:p>
            <a:pPr marL="1206500" lvl="2" indent="-292100">
              <a:lnSpc>
                <a:spcPct val="90000"/>
              </a:lnSpc>
              <a:spcBef>
                <a:spcPct val="15000"/>
              </a:spcBef>
            </a:pPr>
            <a:r>
              <a:rPr lang="en-US"/>
              <a:t>The target value is typically a count or continuous value, e.g., the cost of an item</a:t>
            </a:r>
          </a:p>
          <a:p>
            <a:pPr marL="1206500" lvl="2" indent="-292100">
              <a:lnSpc>
                <a:spcPct val="90000"/>
              </a:lnSpc>
              <a:spcBef>
                <a:spcPct val="15000"/>
              </a:spcBef>
            </a:pPr>
            <a:r>
              <a:rPr lang="en-US"/>
              <a:t>Can have no target variable at all except the count of objects that have the same set of attribute values</a:t>
            </a:r>
          </a:p>
          <a:p>
            <a:pPr marL="749300" lvl="1">
              <a:lnSpc>
                <a:spcPct val="90000"/>
              </a:lnSpc>
              <a:spcBef>
                <a:spcPct val="15000"/>
              </a:spcBef>
            </a:pPr>
            <a:r>
              <a:rPr lang="en-US"/>
              <a:t>Second, find the value of each entry in the multidimensional array by summing the values (of the target attribute) or count of all objects that have the attribute values corresponding to that entry.</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8530" name="Rectangle 2"/>
          <p:cNvSpPr>
            <a:spLocks noGrp="1" noChangeArrowheads="1"/>
          </p:cNvSpPr>
          <p:nvPr>
            <p:ph type="title"/>
          </p:nvPr>
        </p:nvSpPr>
        <p:spPr/>
        <p:txBody>
          <a:bodyPr/>
          <a:lstStyle/>
          <a:p>
            <a:r>
              <a:rPr lang="en-US"/>
              <a:t>Example: Iris data</a:t>
            </a:r>
          </a:p>
        </p:txBody>
      </p:sp>
      <p:sp>
        <p:nvSpPr>
          <p:cNvPr id="918531"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We show how the attributes, petal length, petal width, and species type can be converted to a multidimensional array</a:t>
            </a:r>
          </a:p>
          <a:p>
            <a:pPr marL="749300" lvl="1">
              <a:lnSpc>
                <a:spcPct val="90000"/>
              </a:lnSpc>
              <a:spcBef>
                <a:spcPct val="15000"/>
              </a:spcBef>
            </a:pPr>
            <a:r>
              <a:rPr lang="en-US"/>
              <a:t>First, we discretized the petal width and length to have categorical values: </a:t>
            </a:r>
            <a:r>
              <a:rPr lang="en-US" i="1"/>
              <a:t>low</a:t>
            </a:r>
            <a:r>
              <a:rPr lang="en-US"/>
              <a:t>, </a:t>
            </a:r>
            <a:r>
              <a:rPr lang="en-US" i="1"/>
              <a:t>medium</a:t>
            </a:r>
            <a:r>
              <a:rPr lang="en-US"/>
              <a:t>, and </a:t>
            </a:r>
            <a:r>
              <a:rPr lang="en-US" i="1"/>
              <a:t>high</a:t>
            </a:r>
          </a:p>
          <a:p>
            <a:pPr marL="749300" lvl="1">
              <a:lnSpc>
                <a:spcPct val="90000"/>
              </a:lnSpc>
              <a:spcBef>
                <a:spcPct val="15000"/>
              </a:spcBef>
            </a:pPr>
            <a:r>
              <a:rPr lang="en-US"/>
              <a:t>We get the following table - note the count attribute</a:t>
            </a:r>
          </a:p>
          <a:p>
            <a:pPr marL="1206500" lvl="2" indent="-292100">
              <a:lnSpc>
                <a:spcPct val="90000"/>
              </a:lnSpc>
              <a:spcBef>
                <a:spcPct val="15000"/>
              </a:spcBef>
            </a:pPr>
            <a:endParaRPr lang="en-US"/>
          </a:p>
        </p:txBody>
      </p:sp>
      <p:pic>
        <p:nvPicPr>
          <p:cNvPr id="918532" name="Picture 4"/>
          <p:cNvPicPr>
            <a:picLocks noChangeAspect="1" noChangeArrowheads="1"/>
          </p:cNvPicPr>
          <p:nvPr/>
        </p:nvPicPr>
        <p:blipFill>
          <a:blip r:embed="rId3" cstate="print"/>
          <a:srcRect/>
          <a:stretch>
            <a:fillRect/>
          </a:stretch>
        </p:blipFill>
        <p:spPr bwMode="auto">
          <a:xfrm>
            <a:off x="1676400" y="3581400"/>
            <a:ext cx="5256213" cy="2743200"/>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0581" name="Picture 5"/>
          <p:cNvPicPr>
            <a:picLocks noChangeAspect="1" noChangeArrowheads="1"/>
          </p:cNvPicPr>
          <p:nvPr/>
        </p:nvPicPr>
        <p:blipFill>
          <a:blip r:embed="rId3" cstate="print"/>
          <a:srcRect/>
          <a:stretch>
            <a:fillRect/>
          </a:stretch>
        </p:blipFill>
        <p:spPr bwMode="auto">
          <a:xfrm>
            <a:off x="4038600" y="2741613"/>
            <a:ext cx="4168775" cy="3659187"/>
          </a:xfrm>
          <a:prstGeom prst="rect">
            <a:avLst/>
          </a:prstGeom>
          <a:noFill/>
          <a:ln w="12700">
            <a:noFill/>
            <a:miter lim="800000"/>
            <a:headEnd/>
            <a:tailEnd/>
          </a:ln>
          <a:effectLst/>
        </p:spPr>
      </p:pic>
      <p:sp>
        <p:nvSpPr>
          <p:cNvPr id="920578" name="Rectangle 2"/>
          <p:cNvSpPr>
            <a:spLocks noGrp="1" noChangeArrowheads="1"/>
          </p:cNvSpPr>
          <p:nvPr>
            <p:ph type="title"/>
          </p:nvPr>
        </p:nvSpPr>
        <p:spPr/>
        <p:txBody>
          <a:bodyPr/>
          <a:lstStyle/>
          <a:p>
            <a:r>
              <a:rPr lang="en-US"/>
              <a:t>Example: Iris data (continued)</a:t>
            </a:r>
          </a:p>
        </p:txBody>
      </p:sp>
      <p:sp>
        <p:nvSpPr>
          <p:cNvPr id="920579" name="Rectangle 3"/>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dirty="0"/>
              <a:t>Each unique </a:t>
            </a:r>
            <a:r>
              <a:rPr lang="en-US" dirty="0" err="1"/>
              <a:t>tuple</a:t>
            </a:r>
            <a:r>
              <a:rPr lang="en-US" dirty="0"/>
              <a:t> of petal width, petal length, and species type identifies one element of the array.</a:t>
            </a:r>
          </a:p>
          <a:p>
            <a:pPr>
              <a:lnSpc>
                <a:spcPct val="90000"/>
              </a:lnSpc>
              <a:spcBef>
                <a:spcPct val="15000"/>
              </a:spcBef>
            </a:pPr>
            <a:r>
              <a:rPr lang="en-US" dirty="0"/>
              <a:t>This element is assigned the corresponding count value.   </a:t>
            </a:r>
          </a:p>
          <a:p>
            <a:pPr>
              <a:lnSpc>
                <a:spcPct val="90000"/>
              </a:lnSpc>
              <a:spcBef>
                <a:spcPct val="15000"/>
              </a:spcBef>
            </a:pPr>
            <a:r>
              <a:rPr lang="en-US" dirty="0"/>
              <a:t>The figure illustrates </a:t>
            </a:r>
            <a:br>
              <a:rPr lang="en-US" dirty="0"/>
            </a:br>
            <a:r>
              <a:rPr lang="en-US" dirty="0"/>
              <a:t>the result.</a:t>
            </a:r>
          </a:p>
          <a:p>
            <a:pPr>
              <a:lnSpc>
                <a:spcPct val="90000"/>
              </a:lnSpc>
              <a:spcBef>
                <a:spcPct val="15000"/>
              </a:spcBef>
            </a:pPr>
            <a:r>
              <a:rPr lang="en-US" dirty="0"/>
              <a:t>All non-specified </a:t>
            </a:r>
            <a:br>
              <a:rPr lang="en-US" dirty="0"/>
            </a:br>
            <a:r>
              <a:rPr lang="en-US" dirty="0" err="1"/>
              <a:t>tuples</a:t>
            </a:r>
            <a:r>
              <a:rPr lang="en-US" dirty="0"/>
              <a:t> are 0.</a:t>
            </a:r>
          </a:p>
          <a:p>
            <a:pPr marL="1206500" lvl="2" indent="-292100">
              <a:lnSpc>
                <a:spcPct val="90000"/>
              </a:lnSpc>
              <a:spcBef>
                <a:spcPct val="15000"/>
              </a:spcBef>
            </a:pP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sz="2400" dirty="0" smtClean="0"/>
              <a:t>Statistical Computing with </a:t>
            </a:r>
            <a:r>
              <a:rPr lang="en-US" sz="2400" i="1" dirty="0" smtClean="0"/>
              <a:t>R –</a:t>
            </a:r>
            <a:r>
              <a:rPr lang="en-US" sz="2000" i="1" dirty="0" smtClean="0"/>
              <a:t>   </a:t>
            </a:r>
            <a:r>
              <a:rPr lang="en-US" sz="1800" dirty="0" smtClean="0">
                <a:hlinkClick r:id="rId2"/>
              </a:rPr>
              <a:t>http://www.r-project.org</a:t>
            </a:r>
            <a:endParaRPr lang="en-US" sz="2400" dirty="0"/>
          </a:p>
        </p:txBody>
      </p:sp>
      <p:sp>
        <p:nvSpPr>
          <p:cNvPr id="4" name="Rectangle 3"/>
          <p:cNvSpPr txBox="1">
            <a:spLocks/>
          </p:cNvSpPr>
          <p:nvPr/>
        </p:nvSpPr>
        <p:spPr bwMode="auto">
          <a:xfrm>
            <a:off x="139700" y="130175"/>
            <a:ext cx="8601075" cy="5873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p>
            <a:pPr marL="0" marR="0" lvl="0" indent="0" algn="l" defTabSz="914400" rtl="0" eaLnBrk="0" fontAlgn="base" latinLnBrk="0" hangingPunct="0">
              <a:lnSpc>
                <a:spcPts val="3600"/>
              </a:lnSpc>
              <a:spcBef>
                <a:spcPct val="0"/>
              </a:spcBef>
              <a:spcAft>
                <a:spcPct val="0"/>
              </a:spcAft>
              <a:buClrTx/>
              <a:buSzTx/>
              <a:buFontTx/>
              <a:buNone/>
              <a:tabLst/>
              <a:defRPr/>
            </a:pPr>
            <a:endParaRPr kumimoji="0" lang="en-US" sz="2400" b="1" i="0" u="none" strike="noStrike" kern="0" cap="none" spc="0" normalizeH="0" baseline="0" noProof="0" dirty="0">
              <a:ln>
                <a:noFill/>
              </a:ln>
              <a:solidFill>
                <a:schemeClr val="tx1"/>
              </a:solidFill>
              <a:effectLst/>
              <a:uLnTx/>
              <a:uFillTx/>
              <a:latin typeface="+mj-lt"/>
              <a:ea typeface="+mj-ea"/>
              <a:cs typeface="+mj-cs"/>
            </a:endParaRPr>
          </a:p>
        </p:txBody>
      </p:sp>
      <p:pic>
        <p:nvPicPr>
          <p:cNvPr id="5" name="Picture 4"/>
          <p:cNvPicPr>
            <a:picLocks noChangeAspect="1" noChangeArrowheads="1"/>
          </p:cNvPicPr>
          <p:nvPr/>
        </p:nvPicPr>
        <p:blipFill>
          <a:blip r:embed="rId3" cstate="print"/>
          <a:srcRect l="1250" r="42917" b="6667"/>
          <a:stretch>
            <a:fillRect/>
          </a:stretch>
        </p:blipFill>
        <p:spPr bwMode="auto">
          <a:xfrm>
            <a:off x="47625" y="1143000"/>
            <a:ext cx="5322888" cy="5562600"/>
          </a:xfrm>
          <a:prstGeom prst="rect">
            <a:avLst/>
          </a:prstGeom>
          <a:noFill/>
          <a:ln w="9525">
            <a:noFill/>
            <a:miter lim="800000"/>
            <a:headEnd/>
            <a:tailEnd/>
          </a:ln>
        </p:spPr>
      </p:pic>
      <p:sp>
        <p:nvSpPr>
          <p:cNvPr id="6" name="Text Box 4"/>
          <p:cNvSpPr txBox="1">
            <a:spLocks noChangeArrowheads="1"/>
          </p:cNvSpPr>
          <p:nvPr/>
        </p:nvSpPr>
        <p:spPr bwMode="auto">
          <a:xfrm>
            <a:off x="4800600" y="1812925"/>
            <a:ext cx="4191000" cy="1616075"/>
          </a:xfrm>
          <a:prstGeom prst="rect">
            <a:avLst/>
          </a:prstGeom>
          <a:solidFill>
            <a:srgbClr val="669933">
              <a:alpha val="30980"/>
            </a:srgbClr>
          </a:solidFill>
          <a:ln w="9525">
            <a:noFill/>
            <a:miter lim="800000"/>
            <a:headEnd/>
            <a:tailEnd/>
          </a:ln>
        </p:spPr>
        <p:txBody>
          <a:bodyPr>
            <a:spAutoFit/>
          </a:bodyPr>
          <a:lstStyle/>
          <a:p>
            <a:pPr>
              <a:buFontTx/>
              <a:buBlip>
                <a:blip r:embed="rId4"/>
              </a:buBlip>
            </a:pPr>
            <a:r>
              <a:rPr lang="en-US" sz="1800">
                <a:solidFill>
                  <a:srgbClr val="000000"/>
                </a:solidFill>
              </a:rPr>
              <a:t> </a:t>
            </a:r>
            <a:r>
              <a:rPr lang="en-US">
                <a:solidFill>
                  <a:srgbClr val="000000"/>
                </a:solidFill>
              </a:rPr>
              <a:t>Open source, most widely used for statistical analysis and graphics</a:t>
            </a:r>
            <a:endParaRPr lang="en-US"/>
          </a:p>
          <a:p>
            <a:pPr>
              <a:buClr>
                <a:schemeClr val="accent1"/>
              </a:buClr>
              <a:buFontTx/>
              <a:buBlip>
                <a:blip r:embed="rId4"/>
              </a:buBlip>
            </a:pPr>
            <a:r>
              <a:rPr lang="en-US"/>
              <a:t> Extensible via dynamically loadable add-on packages</a:t>
            </a:r>
          </a:p>
          <a:p>
            <a:pPr>
              <a:buClr>
                <a:schemeClr val="accent1"/>
              </a:buClr>
              <a:buFontTx/>
              <a:buBlip>
                <a:blip r:embed="rId4"/>
              </a:buBlip>
            </a:pPr>
            <a:r>
              <a:rPr lang="en-US"/>
              <a:t> &gt;1,800 packages on CRAN</a:t>
            </a:r>
          </a:p>
        </p:txBody>
      </p:sp>
      <p:sp>
        <p:nvSpPr>
          <p:cNvPr id="8" name="Text Box 8"/>
          <p:cNvSpPr txBox="1">
            <a:spLocks noChangeArrowheads="1"/>
          </p:cNvSpPr>
          <p:nvPr/>
        </p:nvSpPr>
        <p:spPr bwMode="auto">
          <a:xfrm>
            <a:off x="5565775" y="3657600"/>
            <a:ext cx="3368675" cy="1625600"/>
          </a:xfrm>
          <a:prstGeom prst="rect">
            <a:avLst/>
          </a:prstGeom>
          <a:solidFill>
            <a:srgbClr val="254B71"/>
          </a:solidFill>
          <a:ln w="9525">
            <a:solidFill>
              <a:schemeClr val="tx1"/>
            </a:solidFill>
            <a:miter lim="800000"/>
            <a:headEnd/>
            <a:tailEnd/>
          </a:ln>
        </p:spPr>
        <p:txBody>
          <a:bodyPr wrap="none">
            <a:spAutoFit/>
          </a:bodyPr>
          <a:lstStyle/>
          <a:p>
            <a:r>
              <a:rPr lang="en-US" b="1">
                <a:solidFill>
                  <a:srgbClr val="FFFFFF"/>
                </a:solidFill>
              </a:rPr>
              <a:t>&gt; v = rnorm(256)</a:t>
            </a:r>
          </a:p>
          <a:p>
            <a:r>
              <a:rPr lang="en-US" b="1">
                <a:solidFill>
                  <a:srgbClr val="FFFFFF"/>
                </a:solidFill>
              </a:rPr>
              <a:t>&gt; A = as.matrix (v,16,16)</a:t>
            </a:r>
          </a:p>
          <a:p>
            <a:r>
              <a:rPr lang="en-US" b="1">
                <a:solidFill>
                  <a:srgbClr val="FFFFFF"/>
                </a:solidFill>
              </a:rPr>
              <a:t>&gt; summary(A)</a:t>
            </a:r>
          </a:p>
          <a:p>
            <a:r>
              <a:rPr lang="en-US" b="1">
                <a:solidFill>
                  <a:srgbClr val="FFFFFF"/>
                </a:solidFill>
              </a:rPr>
              <a:t>&gt; library (fields)</a:t>
            </a:r>
          </a:p>
          <a:p>
            <a:r>
              <a:rPr lang="en-US" b="1">
                <a:solidFill>
                  <a:srgbClr val="FFFFFF"/>
                </a:solidFill>
              </a:rPr>
              <a:t>&gt; image.plot (A)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2627" name="Rectangle 3"/>
          <p:cNvSpPr>
            <a:spLocks noGrp="1" noChangeArrowheads="1"/>
          </p:cNvSpPr>
          <p:nvPr>
            <p:ph type="title"/>
          </p:nvPr>
        </p:nvSpPr>
        <p:spPr/>
        <p:txBody>
          <a:bodyPr/>
          <a:lstStyle/>
          <a:p>
            <a:r>
              <a:rPr lang="en-US"/>
              <a:t>Example: Iris data (continued)</a:t>
            </a:r>
          </a:p>
        </p:txBody>
      </p:sp>
      <p:sp>
        <p:nvSpPr>
          <p:cNvPr id="922628" name="Rectangle 4"/>
          <p:cNvSpPr>
            <a:spLocks noGrp="1" noChangeArrowheads="1"/>
          </p:cNvSpPr>
          <p:nvPr>
            <p:ph type="body" idx="1"/>
          </p:nvPr>
        </p:nvSpPr>
        <p:spPr>
          <a:xfrm>
            <a:off x="411163" y="1143000"/>
            <a:ext cx="8428037" cy="5181600"/>
          </a:xfrm>
        </p:spPr>
        <p:txBody>
          <a:bodyPr/>
          <a:lstStyle/>
          <a:p>
            <a:pPr>
              <a:lnSpc>
                <a:spcPct val="90000"/>
              </a:lnSpc>
              <a:spcBef>
                <a:spcPct val="15000"/>
              </a:spcBef>
            </a:pPr>
            <a:r>
              <a:rPr lang="en-US"/>
              <a:t>Slices of the multidimensional array are shown by the following cross-tabulations</a:t>
            </a:r>
          </a:p>
          <a:p>
            <a:pPr>
              <a:lnSpc>
                <a:spcPct val="90000"/>
              </a:lnSpc>
              <a:spcBef>
                <a:spcPct val="15000"/>
              </a:spcBef>
            </a:pPr>
            <a:r>
              <a:rPr lang="en-US"/>
              <a:t>What do these tables tell us?</a:t>
            </a:r>
          </a:p>
          <a:p>
            <a:pPr marL="1206500" lvl="2" indent="-292100">
              <a:lnSpc>
                <a:spcPct val="90000"/>
              </a:lnSpc>
              <a:spcBef>
                <a:spcPct val="15000"/>
              </a:spcBef>
            </a:pPr>
            <a:endParaRPr lang="en-US"/>
          </a:p>
        </p:txBody>
      </p:sp>
      <p:grpSp>
        <p:nvGrpSpPr>
          <p:cNvPr id="922632" name="Group 8"/>
          <p:cNvGrpSpPr>
            <a:grpSpLocks/>
          </p:cNvGrpSpPr>
          <p:nvPr/>
        </p:nvGrpSpPr>
        <p:grpSpPr bwMode="auto">
          <a:xfrm>
            <a:off x="457200" y="2514600"/>
            <a:ext cx="7761288" cy="3657600"/>
            <a:chOff x="288" y="1584"/>
            <a:chExt cx="4889" cy="2304"/>
          </a:xfrm>
        </p:grpSpPr>
        <p:pic>
          <p:nvPicPr>
            <p:cNvPr id="922629" name="Picture 5"/>
            <p:cNvPicPr>
              <a:picLocks noChangeAspect="1" noChangeArrowheads="1"/>
            </p:cNvPicPr>
            <p:nvPr/>
          </p:nvPicPr>
          <p:blipFill>
            <a:blip r:embed="rId3" cstate="print"/>
            <a:srcRect/>
            <a:stretch>
              <a:fillRect/>
            </a:stretch>
          </p:blipFill>
          <p:spPr bwMode="auto">
            <a:xfrm>
              <a:off x="288" y="1584"/>
              <a:ext cx="4889" cy="2304"/>
            </a:xfrm>
            <a:prstGeom prst="rect">
              <a:avLst/>
            </a:prstGeom>
            <a:noFill/>
            <a:ln w="12700">
              <a:noFill/>
              <a:miter lim="800000"/>
              <a:headEnd/>
              <a:tailEnd/>
            </a:ln>
            <a:effectLst/>
          </p:spPr>
        </p:pic>
        <p:sp>
          <p:nvSpPr>
            <p:cNvPr id="922631" name="Rectangle 7"/>
            <p:cNvSpPr>
              <a:spLocks noChangeArrowheads="1"/>
            </p:cNvSpPr>
            <p:nvPr/>
          </p:nvSpPr>
          <p:spPr bwMode="auto">
            <a:xfrm>
              <a:off x="432" y="2496"/>
              <a:ext cx="2352" cy="576"/>
            </a:xfrm>
            <a:prstGeom prst="rect">
              <a:avLst/>
            </a:prstGeom>
            <a:solidFill>
              <a:schemeClr val="bg1"/>
            </a:solidFill>
            <a:ln w="12700">
              <a:noFill/>
              <a:miter lim="800000"/>
              <a:headEnd/>
              <a:tailEnd/>
            </a:ln>
            <a:effectLst/>
          </p:spPr>
          <p:txBody>
            <a:bodyPr wrap="none" lIns="90488" tIns="44450" rIns="90488" bIns="44450" anchor="ctr"/>
            <a:lstStyle/>
            <a:p>
              <a:endParaRPr lang="en-US"/>
            </a:p>
          </p:txBody>
        </p:sp>
      </p:grpSp>
      <p:pic>
        <p:nvPicPr>
          <p:cNvPr id="7" name="Picture 5"/>
          <p:cNvPicPr>
            <a:picLocks noChangeAspect="1" noChangeArrowheads="1"/>
          </p:cNvPicPr>
          <p:nvPr/>
        </p:nvPicPr>
        <p:blipFill>
          <a:blip r:embed="rId4" cstate="print"/>
          <a:srcRect/>
          <a:stretch>
            <a:fillRect/>
          </a:stretch>
        </p:blipFill>
        <p:spPr bwMode="auto">
          <a:xfrm>
            <a:off x="5051425" y="3810000"/>
            <a:ext cx="2873375" cy="2522135"/>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4674" name="Rectangle 2"/>
          <p:cNvSpPr>
            <a:spLocks noGrp="1" noChangeArrowheads="1"/>
          </p:cNvSpPr>
          <p:nvPr>
            <p:ph type="title"/>
          </p:nvPr>
        </p:nvSpPr>
        <p:spPr/>
        <p:txBody>
          <a:bodyPr/>
          <a:lstStyle/>
          <a:p>
            <a:r>
              <a:rPr lang="en-US"/>
              <a:t>OLAP Operations: Data Cube</a:t>
            </a:r>
          </a:p>
        </p:txBody>
      </p:sp>
      <p:sp>
        <p:nvSpPr>
          <p:cNvPr id="924675" name="Rectangle 3"/>
          <p:cNvSpPr>
            <a:spLocks noGrp="1" noChangeArrowheads="1"/>
          </p:cNvSpPr>
          <p:nvPr>
            <p:ph type="body" idx="1"/>
          </p:nvPr>
        </p:nvSpPr>
        <p:spPr>
          <a:xfrm>
            <a:off x="411163" y="1066800"/>
            <a:ext cx="8428037" cy="5181600"/>
          </a:xfrm>
        </p:spPr>
        <p:txBody>
          <a:bodyPr/>
          <a:lstStyle/>
          <a:p>
            <a:pPr>
              <a:lnSpc>
                <a:spcPct val="90000"/>
              </a:lnSpc>
              <a:spcBef>
                <a:spcPct val="5000"/>
              </a:spcBef>
            </a:pPr>
            <a:r>
              <a:rPr lang="en-US"/>
              <a:t>The key operation of a OLAP is the formation of a data cube</a:t>
            </a:r>
          </a:p>
          <a:p>
            <a:pPr>
              <a:lnSpc>
                <a:spcPct val="90000"/>
              </a:lnSpc>
              <a:spcBef>
                <a:spcPct val="5000"/>
              </a:spcBef>
            </a:pPr>
            <a:r>
              <a:rPr lang="en-US"/>
              <a:t>A data cube is a multidimensional representation of data, together with all possible aggregates.</a:t>
            </a:r>
          </a:p>
          <a:p>
            <a:pPr>
              <a:lnSpc>
                <a:spcPct val="90000"/>
              </a:lnSpc>
              <a:spcBef>
                <a:spcPct val="5000"/>
              </a:spcBef>
            </a:pPr>
            <a:r>
              <a:rPr lang="en-US"/>
              <a:t>By all possible aggregates, we mean the aggregates that result by selecting a proper subset of the dimensions and summing over all remaining dimensions.</a:t>
            </a:r>
          </a:p>
          <a:p>
            <a:pPr>
              <a:lnSpc>
                <a:spcPct val="90000"/>
              </a:lnSpc>
              <a:spcBef>
                <a:spcPct val="5000"/>
              </a:spcBef>
            </a:pPr>
            <a:r>
              <a:rPr lang="en-US"/>
              <a:t>For example, if we choose the species type dimension of the Iris data and sum over all other dimensions, the result will be a one-dimensional entry with three entries, each of which gives the number of flowers of each type. </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8770" name="Rectangle 2"/>
          <p:cNvSpPr>
            <a:spLocks noGrp="1" noChangeArrowheads="1"/>
          </p:cNvSpPr>
          <p:nvPr>
            <p:ph type="title"/>
          </p:nvPr>
        </p:nvSpPr>
        <p:spPr/>
        <p:txBody>
          <a:bodyPr/>
          <a:lstStyle/>
          <a:p>
            <a:r>
              <a:rPr lang="en-US"/>
              <a:t>OLAP Operations: Slicing and Dicing</a:t>
            </a:r>
          </a:p>
        </p:txBody>
      </p:sp>
      <p:sp>
        <p:nvSpPr>
          <p:cNvPr id="928771" name="Rectangle 3"/>
          <p:cNvSpPr>
            <a:spLocks noGrp="1" noChangeArrowheads="1"/>
          </p:cNvSpPr>
          <p:nvPr>
            <p:ph type="body" idx="1"/>
          </p:nvPr>
        </p:nvSpPr>
        <p:spPr>
          <a:xfrm>
            <a:off x="411163" y="1066800"/>
            <a:ext cx="8428037" cy="5181600"/>
          </a:xfrm>
        </p:spPr>
        <p:txBody>
          <a:bodyPr/>
          <a:lstStyle/>
          <a:p>
            <a:r>
              <a:rPr lang="en-US"/>
              <a:t>Slicing is selecting a group of cells from the entire multidimensional array by specifying a specific value for one or more dimensions. </a:t>
            </a:r>
          </a:p>
          <a:p>
            <a:r>
              <a:rPr lang="en-US"/>
              <a:t>Dicing involves selecting a subset of cells by specifying a range of attribute values. </a:t>
            </a:r>
          </a:p>
          <a:p>
            <a:pPr marL="749300" lvl="1"/>
            <a:r>
              <a:rPr lang="en-US"/>
              <a:t>This is equivalent to defining a subarray from the complete array. </a:t>
            </a:r>
          </a:p>
          <a:p>
            <a:r>
              <a:rPr lang="en-US"/>
              <a:t>In practice, both operations can also be accompanied by aggregation over some dimensions.</a:t>
            </a: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2866" name="Rectangle 2"/>
          <p:cNvSpPr>
            <a:spLocks noGrp="1" noChangeArrowheads="1"/>
          </p:cNvSpPr>
          <p:nvPr>
            <p:ph type="title"/>
          </p:nvPr>
        </p:nvSpPr>
        <p:spPr>
          <a:xfrm>
            <a:off x="381000" y="152400"/>
            <a:ext cx="8610600" cy="533400"/>
          </a:xfrm>
        </p:spPr>
        <p:txBody>
          <a:bodyPr/>
          <a:lstStyle/>
          <a:p>
            <a:r>
              <a:rPr lang="en-US"/>
              <a:t>OLAP Operations: Roll-up and Drill-down</a:t>
            </a:r>
          </a:p>
        </p:txBody>
      </p:sp>
      <p:sp>
        <p:nvSpPr>
          <p:cNvPr id="932867" name="Rectangle 3"/>
          <p:cNvSpPr>
            <a:spLocks noGrp="1" noChangeArrowheads="1"/>
          </p:cNvSpPr>
          <p:nvPr>
            <p:ph type="body" idx="1"/>
          </p:nvPr>
        </p:nvSpPr>
        <p:spPr>
          <a:xfrm>
            <a:off x="381000" y="1219200"/>
            <a:ext cx="8428038" cy="4953000"/>
          </a:xfrm>
        </p:spPr>
        <p:txBody>
          <a:bodyPr/>
          <a:lstStyle/>
          <a:p>
            <a:r>
              <a:rPr lang="en-US"/>
              <a:t>Attribute values often have a hierarchical structure.</a:t>
            </a:r>
          </a:p>
          <a:p>
            <a:pPr marL="749300" lvl="1"/>
            <a:r>
              <a:rPr lang="en-US"/>
              <a:t>Each date is associated with a year, month, and week.</a:t>
            </a:r>
          </a:p>
          <a:p>
            <a:pPr marL="749300" lvl="1"/>
            <a:r>
              <a:rPr lang="en-US"/>
              <a:t>A location is associated with a continent, country, state (province, etc.), and city. </a:t>
            </a:r>
          </a:p>
          <a:p>
            <a:pPr marL="749300" lvl="1"/>
            <a:r>
              <a:rPr lang="en-US"/>
              <a:t>Products can be divided into various categories, such as clothing, electronics, and furniture.</a:t>
            </a:r>
          </a:p>
          <a:p>
            <a:r>
              <a:rPr lang="en-US"/>
              <a:t>Note that these categories often nest and form a tree or lattice</a:t>
            </a:r>
          </a:p>
          <a:p>
            <a:pPr marL="749300" lvl="1"/>
            <a:r>
              <a:rPr lang="en-US"/>
              <a:t>A year contains months which contains day</a:t>
            </a:r>
          </a:p>
          <a:p>
            <a:pPr marL="749300" lvl="1"/>
            <a:r>
              <a:rPr lang="en-US"/>
              <a:t>A country contains a state which contains a city</a:t>
            </a: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4914" name="Rectangle 2"/>
          <p:cNvSpPr>
            <a:spLocks noGrp="1" noChangeArrowheads="1"/>
          </p:cNvSpPr>
          <p:nvPr>
            <p:ph type="title"/>
          </p:nvPr>
        </p:nvSpPr>
        <p:spPr>
          <a:xfrm>
            <a:off x="381000" y="152400"/>
            <a:ext cx="8610600" cy="533400"/>
          </a:xfrm>
        </p:spPr>
        <p:txBody>
          <a:bodyPr/>
          <a:lstStyle/>
          <a:p>
            <a:r>
              <a:rPr lang="en-US"/>
              <a:t>OLAP Operations: Roll-up and Drill-down</a:t>
            </a:r>
          </a:p>
        </p:txBody>
      </p:sp>
      <p:sp>
        <p:nvSpPr>
          <p:cNvPr id="934915" name="Rectangle 3"/>
          <p:cNvSpPr>
            <a:spLocks noGrp="1" noChangeArrowheads="1"/>
          </p:cNvSpPr>
          <p:nvPr>
            <p:ph type="body" idx="1"/>
          </p:nvPr>
        </p:nvSpPr>
        <p:spPr>
          <a:xfrm>
            <a:off x="381000" y="1219200"/>
            <a:ext cx="8428038" cy="5181600"/>
          </a:xfrm>
        </p:spPr>
        <p:txBody>
          <a:bodyPr/>
          <a:lstStyle/>
          <a:p>
            <a:r>
              <a:rPr lang="en-US"/>
              <a:t>This hierarchical structure gives rise to the roll-up and drill-down operations.</a:t>
            </a:r>
          </a:p>
          <a:p>
            <a:pPr marL="749300" lvl="1"/>
            <a:r>
              <a:rPr lang="en-US"/>
              <a:t>For sales data, we can aggregate (roll up) the sales across all the dates in a month. </a:t>
            </a:r>
          </a:p>
          <a:p>
            <a:pPr marL="749300" lvl="1"/>
            <a:r>
              <a:rPr lang="en-US"/>
              <a:t>Conversely, given a view of the data where the time dimension is broken into months, we could split the monthly sales totals (drill down) into daily sales totals.</a:t>
            </a:r>
          </a:p>
          <a:p>
            <a:pPr marL="749300" lvl="1"/>
            <a:r>
              <a:rPr lang="en-US"/>
              <a:t>Likewise, we can drill down or roll up on the location or product ID attributes.</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ChangeArrowheads="1"/>
          </p:cNvSpPr>
          <p:nvPr>
            <p:ph type="title"/>
          </p:nvPr>
        </p:nvSpPr>
        <p:spPr/>
        <p:txBody>
          <a:bodyPr/>
          <a:lstStyle/>
          <a:p>
            <a:r>
              <a:rPr lang="en-US" dirty="0" smtClean="0"/>
              <a:t>Thank You!</a:t>
            </a:r>
            <a:endParaRPr lang="en-US" dirty="0"/>
          </a:p>
        </p:txBody>
      </p:sp>
      <p:sp>
        <p:nvSpPr>
          <p:cNvPr id="241667" name="Rectangle 3"/>
          <p:cNvSpPr>
            <a:spLocks noGrp="1" noChangeArrowheads="1"/>
          </p:cNvSpPr>
          <p:nvPr>
            <p:ph type="body" idx="1"/>
          </p:nvPr>
        </p:nvSpPr>
        <p:spPr/>
        <p:txBody>
          <a:bodyPr/>
          <a:lstStyle/>
          <a:p>
            <a:pPr>
              <a:buNone/>
            </a:pPr>
            <a:endParaRPr lang="en-US" dirty="0"/>
          </a:p>
        </p:txBody>
      </p:sp>
      <p:pic>
        <p:nvPicPr>
          <p:cNvPr id="4" name="Picture 3" descr="questions.gif"/>
          <p:cNvPicPr>
            <a:picLocks noChangeAspect="1"/>
          </p:cNvPicPr>
          <p:nvPr/>
        </p:nvPicPr>
        <p:blipFill>
          <a:blip r:embed="rId2" cstate="print"/>
          <a:stretch>
            <a:fillRect/>
          </a:stretch>
        </p:blipFill>
        <p:spPr>
          <a:xfrm>
            <a:off x="1361587" y="1600200"/>
            <a:ext cx="6334613" cy="440607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R Links</a:t>
            </a:r>
            <a:endParaRPr lang="en-US" dirty="0"/>
          </a:p>
        </p:txBody>
      </p:sp>
      <p:sp>
        <p:nvSpPr>
          <p:cNvPr id="3" name="Content Placeholder 2"/>
          <p:cNvSpPr>
            <a:spLocks noGrp="1"/>
          </p:cNvSpPr>
          <p:nvPr>
            <p:ph idx="1"/>
          </p:nvPr>
        </p:nvSpPr>
        <p:spPr/>
        <p:txBody>
          <a:bodyPr/>
          <a:lstStyle/>
          <a:p>
            <a:r>
              <a:rPr lang="en-US" dirty="0" smtClean="0"/>
              <a:t>R Home:</a:t>
            </a:r>
            <a:r>
              <a:rPr lang="en-US" sz="2400" dirty="0" smtClean="0"/>
              <a:t> </a:t>
            </a:r>
            <a:r>
              <a:rPr lang="en-US" sz="2400" dirty="0" smtClean="0">
                <a:hlinkClick r:id="rId2"/>
              </a:rPr>
              <a:t>http://www.r-project.org/</a:t>
            </a:r>
            <a:r>
              <a:rPr lang="en-US" sz="2400" dirty="0" smtClean="0"/>
              <a:t> </a:t>
            </a:r>
          </a:p>
          <a:p>
            <a:r>
              <a:rPr lang="en-US" dirty="0" smtClean="0"/>
              <a:t>R’s CRAN package distribution:</a:t>
            </a:r>
            <a:r>
              <a:rPr lang="en-US" sz="2400" dirty="0" smtClean="0"/>
              <a:t> </a:t>
            </a:r>
            <a:r>
              <a:rPr lang="en-US" sz="2400" dirty="0" smtClean="0">
                <a:hlinkClick r:id="rId3"/>
              </a:rPr>
              <a:t>http://cran.cnr.berkeley.edu/</a:t>
            </a:r>
            <a:r>
              <a:rPr lang="en-US" sz="2400" dirty="0" smtClean="0"/>
              <a:t> </a:t>
            </a:r>
          </a:p>
          <a:p>
            <a:r>
              <a:rPr lang="en-US" dirty="0" smtClean="0"/>
              <a:t>Introduction to R manual: </a:t>
            </a:r>
            <a:r>
              <a:rPr lang="en-US" sz="2400" dirty="0" smtClean="0">
                <a:hlinkClick r:id="rId4"/>
              </a:rPr>
              <a:t>http://cran.cnr.berkeley.edu/doc/manuals/R-intro.pdf</a:t>
            </a:r>
            <a:r>
              <a:rPr lang="en-US" sz="2400" dirty="0" smtClean="0"/>
              <a:t> </a:t>
            </a:r>
          </a:p>
          <a:p>
            <a:r>
              <a:rPr lang="en-US" dirty="0" smtClean="0"/>
              <a:t>Writing R extensions:</a:t>
            </a:r>
            <a:r>
              <a:rPr lang="en-US" sz="2400" dirty="0" smtClean="0"/>
              <a:t> </a:t>
            </a:r>
            <a:r>
              <a:rPr lang="en-US" sz="2400" dirty="0" smtClean="0">
                <a:hlinkClick r:id="rId5"/>
              </a:rPr>
              <a:t>http://cran.cnr.berkeley.edu/doc/manuals/R-exts.pdf</a:t>
            </a:r>
            <a:r>
              <a:rPr lang="en-US" sz="2400" dirty="0" smtClean="0"/>
              <a:t> </a:t>
            </a:r>
          </a:p>
          <a:p>
            <a:r>
              <a:rPr lang="en-US" dirty="0" smtClean="0"/>
              <a:t>Other R documentation: </a:t>
            </a:r>
            <a:r>
              <a:rPr lang="en-US" sz="2400" dirty="0" smtClean="0">
                <a:hlinkClick r:id="rId6"/>
              </a:rPr>
              <a:t>http://cran.cnr.berkeley.edu/manuals.html</a:t>
            </a:r>
            <a:r>
              <a:rPr lang="en-US" sz="2400" dirty="0" smtClean="0"/>
              <a:t> </a:t>
            </a:r>
          </a:p>
          <a:p>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6242" name="Rectangle 2"/>
          <p:cNvSpPr>
            <a:spLocks noGrp="1" noChangeArrowheads="1"/>
          </p:cNvSpPr>
          <p:nvPr>
            <p:ph type="title"/>
          </p:nvPr>
        </p:nvSpPr>
        <p:spPr/>
        <p:txBody>
          <a:bodyPr/>
          <a:lstStyle/>
          <a:p>
            <a:r>
              <a:rPr lang="en-US"/>
              <a:t>Iris Sample Data Set  </a:t>
            </a:r>
          </a:p>
        </p:txBody>
      </p:sp>
      <p:sp>
        <p:nvSpPr>
          <p:cNvPr id="906243" name="Rectangle 3"/>
          <p:cNvSpPr>
            <a:spLocks noGrp="1" noChangeArrowheads="1"/>
          </p:cNvSpPr>
          <p:nvPr>
            <p:ph type="body" sz="half" idx="1"/>
          </p:nvPr>
        </p:nvSpPr>
        <p:spPr>
          <a:xfrm>
            <a:off x="411163" y="1219200"/>
            <a:ext cx="8351837" cy="1981200"/>
          </a:xfrm>
        </p:spPr>
        <p:txBody>
          <a:bodyPr/>
          <a:lstStyle/>
          <a:p>
            <a:pPr>
              <a:lnSpc>
                <a:spcPct val="90000"/>
              </a:lnSpc>
            </a:pPr>
            <a:r>
              <a:rPr lang="en-US" sz="2400"/>
              <a:t>Many of the exploratory data techniques are illustrated with the Iris Plant data set.</a:t>
            </a:r>
          </a:p>
          <a:p>
            <a:pPr lvl="1">
              <a:lnSpc>
                <a:spcPct val="90000"/>
              </a:lnSpc>
            </a:pPr>
            <a:r>
              <a:rPr lang="en-US" sz="2000"/>
              <a:t>Can be obtained from the UCI Machine Learning Repository </a:t>
            </a:r>
            <a:br>
              <a:rPr lang="en-US" sz="2000"/>
            </a:br>
            <a:r>
              <a:rPr lang="en-US" sz="2000">
                <a:hlinkClick r:id="rId3"/>
              </a:rPr>
              <a:t>http://www.ics.uci.edu/~mlearn/MLRepository.html</a:t>
            </a:r>
            <a:r>
              <a:rPr lang="en-US" sz="2000"/>
              <a:t> </a:t>
            </a:r>
          </a:p>
          <a:p>
            <a:pPr lvl="1">
              <a:lnSpc>
                <a:spcPct val="90000"/>
              </a:lnSpc>
            </a:pPr>
            <a:r>
              <a:rPr lang="en-US"/>
              <a:t>From the statistician Douglas Fisher</a:t>
            </a:r>
          </a:p>
          <a:p>
            <a:pPr lvl="1">
              <a:lnSpc>
                <a:spcPct val="90000"/>
              </a:lnSpc>
            </a:pPr>
            <a:r>
              <a:rPr lang="en-US"/>
              <a:t>Three flower types (classes):</a:t>
            </a:r>
          </a:p>
          <a:p>
            <a:pPr lvl="2">
              <a:lnSpc>
                <a:spcPct val="90000"/>
              </a:lnSpc>
            </a:pPr>
            <a:r>
              <a:rPr lang="en-US" sz="1600"/>
              <a:t> </a:t>
            </a:r>
            <a:r>
              <a:rPr lang="en-US"/>
              <a:t>Setosa</a:t>
            </a:r>
          </a:p>
          <a:p>
            <a:pPr lvl="2">
              <a:lnSpc>
                <a:spcPct val="90000"/>
              </a:lnSpc>
            </a:pPr>
            <a:r>
              <a:rPr lang="en-US"/>
              <a:t> Virginica </a:t>
            </a:r>
          </a:p>
          <a:p>
            <a:pPr lvl="2">
              <a:lnSpc>
                <a:spcPct val="90000"/>
              </a:lnSpc>
            </a:pPr>
            <a:r>
              <a:rPr lang="en-US"/>
              <a:t> Versicolour</a:t>
            </a:r>
          </a:p>
          <a:p>
            <a:pPr lvl="1">
              <a:lnSpc>
                <a:spcPct val="90000"/>
              </a:lnSpc>
            </a:pPr>
            <a:r>
              <a:rPr lang="en-US"/>
              <a:t>Four (non-class) attributes</a:t>
            </a:r>
          </a:p>
          <a:p>
            <a:pPr lvl="2">
              <a:lnSpc>
                <a:spcPct val="90000"/>
              </a:lnSpc>
            </a:pPr>
            <a:r>
              <a:rPr lang="en-US"/>
              <a:t> Sepal width and length</a:t>
            </a:r>
          </a:p>
          <a:p>
            <a:pPr lvl="2">
              <a:lnSpc>
                <a:spcPct val="90000"/>
              </a:lnSpc>
            </a:pPr>
            <a:r>
              <a:rPr lang="en-US"/>
              <a:t> Petal width and length</a:t>
            </a:r>
          </a:p>
        </p:txBody>
      </p:sp>
      <p:sp>
        <p:nvSpPr>
          <p:cNvPr id="906244" name="Text Box 4"/>
          <p:cNvSpPr txBox="1">
            <a:spLocks noChangeArrowheads="1"/>
          </p:cNvSpPr>
          <p:nvPr/>
        </p:nvSpPr>
        <p:spPr bwMode="auto">
          <a:xfrm>
            <a:off x="3032125" y="2906713"/>
            <a:ext cx="2073275" cy="304800"/>
          </a:xfrm>
          <a:prstGeom prst="rect">
            <a:avLst/>
          </a:prstGeom>
          <a:noFill/>
          <a:ln w="12700">
            <a:noFill/>
            <a:miter lim="800000"/>
            <a:headEnd/>
            <a:tailEnd/>
          </a:ln>
          <a:effectLst/>
        </p:spPr>
        <p:txBody>
          <a:bodyPr>
            <a:spAutoFit/>
          </a:bodyPr>
          <a:lstStyle/>
          <a:p>
            <a:pPr>
              <a:lnSpc>
                <a:spcPct val="100000"/>
              </a:lnSpc>
              <a:spcAft>
                <a:spcPct val="0"/>
              </a:spcAft>
              <a:buClrTx/>
              <a:buSzTx/>
              <a:buFontTx/>
              <a:buNone/>
            </a:pPr>
            <a:endParaRPr lang="en-US" b="1"/>
          </a:p>
        </p:txBody>
      </p:sp>
      <p:sp>
        <p:nvSpPr>
          <p:cNvPr id="906248" name="Rectangle 8"/>
          <p:cNvSpPr>
            <a:spLocks noChangeArrowheads="1"/>
          </p:cNvSpPr>
          <p:nvPr/>
        </p:nvSpPr>
        <p:spPr bwMode="auto">
          <a:xfrm>
            <a:off x="5334000" y="5257800"/>
            <a:ext cx="3733800" cy="1155700"/>
          </a:xfrm>
          <a:prstGeom prst="rect">
            <a:avLst/>
          </a:prstGeom>
          <a:noFill/>
          <a:ln w="12700">
            <a:noFill/>
            <a:miter lim="800000"/>
            <a:headEnd/>
            <a:tailEnd/>
          </a:ln>
          <a:effectLst/>
        </p:spPr>
        <p:txBody>
          <a:bodyPr>
            <a:spAutoFit/>
          </a:bodyPr>
          <a:lstStyle/>
          <a:p>
            <a:pPr>
              <a:lnSpc>
                <a:spcPct val="100000"/>
              </a:lnSpc>
              <a:spcAft>
                <a:spcPct val="0"/>
              </a:spcAft>
              <a:buClrTx/>
              <a:buSzTx/>
              <a:buFontTx/>
              <a:buNone/>
            </a:pPr>
            <a:r>
              <a:rPr lang="en-US">
                <a:latin typeface="Times New Roman" charset="0"/>
              </a:rPr>
              <a:t>Virginica. Robert H. Mohlenbrock. USDA NRCS. 1995. Northeast wetland flora: Field office guide to plant species. Northeast National Technical Center, Chester, PA. Courtesy of USDA NRCS Wetland Science Institute. </a:t>
            </a:r>
          </a:p>
        </p:txBody>
      </p:sp>
      <p:pic>
        <p:nvPicPr>
          <p:cNvPr id="906249" name="Picture 9"/>
          <p:cNvPicPr>
            <a:picLocks noChangeAspect="1" noChangeArrowheads="1"/>
          </p:cNvPicPr>
          <p:nvPr/>
        </p:nvPicPr>
        <p:blipFill>
          <a:blip r:embed="rId4" cstate="print"/>
          <a:srcRect/>
          <a:stretch>
            <a:fillRect/>
          </a:stretch>
        </p:blipFill>
        <p:spPr bwMode="auto">
          <a:xfrm>
            <a:off x="5486400" y="3048000"/>
            <a:ext cx="3427413" cy="2284413"/>
          </a:xfrm>
          <a:prstGeom prst="rect">
            <a:avLst/>
          </a:prstGeom>
          <a:noFill/>
          <a:ln w="12700">
            <a:noFill/>
            <a:miter lim="800000"/>
            <a:headEnd/>
            <a:tailEnd/>
          </a:ln>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LC.BRev.FY97">
  <a:themeElements>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LC.BRev.FY97">
      <a:majorFont>
        <a:latin typeface="Tahoma"/>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ts val="400"/>
          </a:spcAft>
          <a:buClr>
            <a:srgbClr val="0C7B9C"/>
          </a:buClr>
          <a:buSzPct val="100000"/>
          <a:buFont typeface="Times New Roman" charset="0"/>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0488" tIns="44450" rIns="90488" bIns="44450" numCol="1" anchor="t" anchorCtr="0" compatLnSpc="1">
        <a:prstTxWarp prst="textNoShape">
          <a:avLst/>
        </a:prstTxWarp>
      </a:bodyPr>
      <a:lstStyle>
        <a:defPPr marL="0" marR="0" indent="0" algn="l" defTabSz="914400" rtl="0" eaLnBrk="0" fontAlgn="base" latinLnBrk="0" hangingPunct="0">
          <a:lnSpc>
            <a:spcPct val="90000"/>
          </a:lnSpc>
          <a:spcBef>
            <a:spcPct val="0"/>
          </a:spcBef>
          <a:spcAft>
            <a:spcPts val="400"/>
          </a:spcAft>
          <a:buClr>
            <a:srgbClr val="0C7B9C"/>
          </a:buClr>
          <a:buSzPct val="100000"/>
          <a:buFont typeface="Times New Roman" charset="0"/>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LC.BRev.FY97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C.BRev.FY97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C.BRev.FY97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C.BRev.FY97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C.BRev.FY9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C.BRev.FY9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C.BRev.FY9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Porky:Words:ASCI:PSE:Budgets FY97:LC.BRev.FY97</Template>
  <TotalTime>146478386</TotalTime>
  <Pages>3</Pages>
  <Words>3081</Words>
  <Application>Microsoft Office PowerPoint</Application>
  <PresentationFormat>On-screen Show (4:3)</PresentationFormat>
  <Paragraphs>461</Paragraphs>
  <Slides>75</Slides>
  <Notes>38</Notes>
  <HiddenSlides>15</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78" baseType="lpstr">
      <vt:lpstr>LC.BRev.FY97</vt:lpstr>
      <vt:lpstr>Equation</vt:lpstr>
      <vt:lpstr>Chart</vt:lpstr>
      <vt:lpstr>Data Mining: Exploring Data</vt:lpstr>
      <vt:lpstr>What is data exploration?</vt:lpstr>
      <vt:lpstr>What is data exploration?</vt:lpstr>
      <vt:lpstr>Techniques Used In Data Exploration  </vt:lpstr>
      <vt:lpstr>Before We Continue: The Data Miner’s Dilemma</vt:lpstr>
      <vt:lpstr>Why R?</vt:lpstr>
      <vt:lpstr>Statistical Computing with R –   http://www.r-project.org</vt:lpstr>
      <vt:lpstr>Useful R Links</vt:lpstr>
      <vt:lpstr>Iris Sample Data Set  </vt:lpstr>
      <vt:lpstr>Summary Statistics</vt:lpstr>
      <vt:lpstr>Frequency and Mode</vt:lpstr>
      <vt:lpstr>Percentiles</vt:lpstr>
      <vt:lpstr>Percentile Plots</vt:lpstr>
      <vt:lpstr>Measures of Location</vt:lpstr>
      <vt:lpstr>Measures of Spread</vt:lpstr>
      <vt:lpstr>More Robust Measures of Spread</vt:lpstr>
      <vt:lpstr>Visualization</vt:lpstr>
      <vt:lpstr>Example: Sea Surface Temperature</vt:lpstr>
      <vt:lpstr>Napoleon’s March to Moscow (1812)</vt:lpstr>
      <vt:lpstr>Representation</vt:lpstr>
      <vt:lpstr>Arrangement</vt:lpstr>
      <vt:lpstr>Selection</vt:lpstr>
      <vt:lpstr>Visualization Techniques</vt:lpstr>
      <vt:lpstr>Visualization Techniques: Histograms Analysis</vt:lpstr>
      <vt:lpstr>Percentile plots</vt:lpstr>
      <vt:lpstr>Percentile-percentile plot</vt:lpstr>
      <vt:lpstr>Quartiles</vt:lpstr>
      <vt:lpstr>Box plots</vt:lpstr>
      <vt:lpstr>Iris data box plots</vt:lpstr>
      <vt:lpstr>Visualization Techniques: Scatter Plots</vt:lpstr>
      <vt:lpstr>Scatter plots</vt:lpstr>
      <vt:lpstr>Scatter Plot Array of Iris Attributes</vt:lpstr>
      <vt:lpstr>Two-Dimensional Histograms</vt:lpstr>
      <vt:lpstr>Visualization Techniques: Contour Plots</vt:lpstr>
      <vt:lpstr>Contour Plot Example: SST Dec, 1998</vt:lpstr>
      <vt:lpstr>Density surface plots</vt:lpstr>
      <vt:lpstr>Density gradient plots</vt:lpstr>
      <vt:lpstr>Visualization Techniques: Matrix Plots</vt:lpstr>
      <vt:lpstr>Visualization of the Iris Correlation Matrix</vt:lpstr>
      <vt:lpstr>Adjacency Matrices</vt:lpstr>
      <vt:lpstr>Visualization Techniques: Parallel Coordinates</vt:lpstr>
      <vt:lpstr>Parallel Coordinates</vt:lpstr>
      <vt:lpstr>Parallel Coordinates Plots for Iris Data</vt:lpstr>
      <vt:lpstr>Other Visualization Techniques</vt:lpstr>
      <vt:lpstr>Star graphs for Iris Data </vt:lpstr>
      <vt:lpstr>Chernoff Faces for Iris Data</vt:lpstr>
      <vt:lpstr>Multi-dimensional perception</vt:lpstr>
      <vt:lpstr>Animations</vt:lpstr>
      <vt:lpstr>Fly-through/over Visualizations</vt:lpstr>
      <vt:lpstr>Do’s and Don’ts</vt:lpstr>
      <vt:lpstr>Edward Tufte: The Visual Display of Quantitative Information</vt:lpstr>
      <vt:lpstr>Edward Tufte: The Visual Display of Quantitative Information</vt:lpstr>
      <vt:lpstr>Edward Tufte: The Visual Display of Quantitative Information</vt:lpstr>
      <vt:lpstr>Edward Tufte: The Visual Display of Quantitative Information</vt:lpstr>
      <vt:lpstr>Edward Tufte: The Visual Display of Quantitative Information</vt:lpstr>
      <vt:lpstr>Edward Tufte: The Visual Display of Quantitative Information</vt:lpstr>
      <vt:lpstr>Edward Tufte: The Visual Display of Quantitative Information</vt:lpstr>
      <vt:lpstr>Chartjunk and Graphical Decoration</vt:lpstr>
      <vt:lpstr>Dumb Pie Chart</vt:lpstr>
      <vt:lpstr>Better:  Vertical Histogram</vt:lpstr>
      <vt:lpstr>Better Yet…Horizontal Histogram</vt:lpstr>
      <vt:lpstr>Graphs to Avoid</vt:lpstr>
      <vt:lpstr>OLAP</vt:lpstr>
      <vt:lpstr>Fact Table and Dimension Tables</vt:lpstr>
      <vt:lpstr>Navigation using data cubes</vt:lpstr>
      <vt:lpstr>Data cube navigation operations</vt:lpstr>
      <vt:lpstr>Creating a Multidimensional Array</vt:lpstr>
      <vt:lpstr>Example: Iris data</vt:lpstr>
      <vt:lpstr>Example: Iris data (continued)</vt:lpstr>
      <vt:lpstr>Example: Iris data (continued)</vt:lpstr>
      <vt:lpstr>OLAP Operations: Data Cube</vt:lpstr>
      <vt:lpstr>OLAP Operations: Slicing and Dicing</vt:lpstr>
      <vt:lpstr>OLAP Operations: Roll-up and Drill-down</vt:lpstr>
      <vt:lpstr>OLAP Operations: Roll-up and Drill-down</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Steven F. Ashby Center for Applied Scientific Computing  Month DD, 1997</dc:title>
  <dc:creator>Computations</dc:creator>
  <cp:lastModifiedBy>steffen</cp:lastModifiedBy>
  <cp:revision>435</cp:revision>
  <cp:lastPrinted>2001-08-28T17:59:37Z</cp:lastPrinted>
  <dcterms:created xsi:type="dcterms:W3CDTF">1998-03-18T13:44:31Z</dcterms:created>
  <dcterms:modified xsi:type="dcterms:W3CDTF">2010-09-02T22:31:49Z</dcterms:modified>
</cp:coreProperties>
</file>